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9"/>
  </p:notesMasterIdLst>
  <p:sldIdLst>
    <p:sldId id="256" r:id="rId5"/>
    <p:sldId id="257" r:id="rId6"/>
    <p:sldId id="259" r:id="rId7"/>
    <p:sldId id="270" r:id="rId8"/>
    <p:sldId id="272" r:id="rId9"/>
    <p:sldId id="261" r:id="rId10"/>
    <p:sldId id="262" r:id="rId11"/>
    <p:sldId id="271" r:id="rId12"/>
    <p:sldId id="275" r:id="rId13"/>
    <p:sldId id="282" r:id="rId14"/>
    <p:sldId id="274" r:id="rId15"/>
    <p:sldId id="278" r:id="rId16"/>
    <p:sldId id="277" r:id="rId17"/>
    <p:sldId id="260"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92">
          <p15:clr>
            <a:srgbClr val="A4A3A4"/>
          </p15:clr>
        </p15:guide>
        <p15:guide id="4" orient="horz" pos="252">
          <p15:clr>
            <a:srgbClr val="A4A3A4"/>
          </p15:clr>
        </p15:guide>
        <p15:guide id="5" pos="3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hgLUiv8GCfRagTCLD8GJbf0RIt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Lofas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7978B8-B9CF-44B9-AC75-05A7746FB8B4}">
  <a:tblStyle styleId="{757978B8-B9CF-44B9-AC75-05A7746FB8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A245BEF-F936-442A-A9B7-956655709D5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67856DD-9E7E-4236-82A7-A29D8040B056}" styleName="Table_2">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3" autoAdjust="0"/>
    <p:restoredTop sz="94694"/>
  </p:normalViewPr>
  <p:slideViewPr>
    <p:cSldViewPr snapToGrid="0">
      <p:cViewPr varScale="1">
        <p:scale>
          <a:sx n="161" d="100"/>
          <a:sy n="161" d="100"/>
        </p:scale>
        <p:origin x="336" y="208"/>
      </p:cViewPr>
      <p:guideLst>
        <p:guide orient="horz" pos="1620"/>
        <p:guide pos="2880"/>
        <p:guide pos="192"/>
        <p:guide orient="horz" pos="252"/>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customschemas.google.com/relationships/presentationmetadata" Target="meta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64969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1696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9917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71846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79975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1703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900" dirty="0"/>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90871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4397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2"/>
        <p:cNvGrpSpPr/>
        <p:nvPr/>
      </p:nvGrpSpPr>
      <p:grpSpPr>
        <a:xfrm>
          <a:off x="0" y="0"/>
          <a:ext cx="0" cy="0"/>
          <a:chOff x="0" y="0"/>
          <a:chExt cx="0" cy="0"/>
        </a:xfrm>
      </p:grpSpPr>
      <p:cxnSp>
        <p:nvCxnSpPr>
          <p:cNvPr id="13" name="Google Shape;13;p16"/>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50"/>
        <p:cNvGrpSpPr/>
        <p:nvPr/>
      </p:nvGrpSpPr>
      <p:grpSpPr>
        <a:xfrm>
          <a:off x="0" y="0"/>
          <a:ext cx="0" cy="0"/>
          <a:chOff x="0" y="0"/>
          <a:chExt cx="0" cy="0"/>
        </a:xfrm>
      </p:grpSpPr>
      <p:sp>
        <p:nvSpPr>
          <p:cNvPr id="51" name="Google Shape;51;p25"/>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2" name="Google Shape;52;p25"/>
          <p:cNvSpPr>
            <a:spLocks noGrp="1"/>
          </p:cNvSpPr>
          <p:nvPr>
            <p:ph type="pic" idx="2"/>
          </p:nvPr>
        </p:nvSpPr>
        <p:spPr>
          <a:xfrm>
            <a:off x="3723085" y="834083"/>
            <a:ext cx="2323852" cy="3318652"/>
          </a:xfrm>
          <a:prstGeom prst="rect">
            <a:avLst/>
          </a:prstGeom>
          <a:solidFill>
            <a:srgbClr val="F2F2F2"/>
          </a:solidFill>
          <a:ln>
            <a:noFill/>
          </a:ln>
        </p:spPr>
      </p:sp>
      <p:sp>
        <p:nvSpPr>
          <p:cNvPr id="53" name="Google Shape;53;p25"/>
          <p:cNvSpPr>
            <a:spLocks noGrp="1"/>
          </p:cNvSpPr>
          <p:nvPr>
            <p:ph type="pic" idx="3"/>
          </p:nvPr>
        </p:nvSpPr>
        <p:spPr>
          <a:xfrm>
            <a:off x="6189636" y="834083"/>
            <a:ext cx="2334558" cy="1580941"/>
          </a:xfrm>
          <a:prstGeom prst="rect">
            <a:avLst/>
          </a:prstGeom>
          <a:solidFill>
            <a:srgbClr val="F2F2F2"/>
          </a:solidFill>
          <a:ln>
            <a:noFill/>
          </a:ln>
        </p:spPr>
      </p:sp>
      <p:sp>
        <p:nvSpPr>
          <p:cNvPr id="54" name="Google Shape;54;p25"/>
          <p:cNvSpPr>
            <a:spLocks noGrp="1"/>
          </p:cNvSpPr>
          <p:nvPr>
            <p:ph type="pic" idx="4"/>
          </p:nvPr>
        </p:nvSpPr>
        <p:spPr>
          <a:xfrm>
            <a:off x="6189636" y="2578715"/>
            <a:ext cx="2328716" cy="1574020"/>
          </a:xfrm>
          <a:prstGeom prst="rect">
            <a:avLst/>
          </a:prstGeom>
          <a:solidFill>
            <a:srgbClr val="F2F2F2"/>
          </a:solidFill>
          <a:ln>
            <a:noFill/>
          </a:ln>
        </p:spPr>
      </p:sp>
      <p:sp>
        <p:nvSpPr>
          <p:cNvPr id="55" name="Google Shape;55;p25"/>
          <p:cNvSpPr txBox="1">
            <a:spLocks noGrp="1"/>
          </p:cNvSpPr>
          <p:nvPr>
            <p:ph type="body" idx="5"/>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6" name="Google Shape;56;p25"/>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57"/>
        <p:cNvGrpSpPr/>
        <p:nvPr/>
      </p:nvGrpSpPr>
      <p:grpSpPr>
        <a:xfrm>
          <a:off x="0" y="0"/>
          <a:ext cx="0" cy="0"/>
          <a:chOff x="0" y="0"/>
          <a:chExt cx="0" cy="0"/>
        </a:xfrm>
      </p:grpSpPr>
      <p:sp>
        <p:nvSpPr>
          <p:cNvPr id="58" name="Google Shape;58;p26"/>
          <p:cNvSpPr txBox="1">
            <a:spLocks noGrp="1"/>
          </p:cNvSpPr>
          <p:nvPr>
            <p:ph type="title"/>
          </p:nvPr>
        </p:nvSpPr>
        <p:spPr>
          <a:xfrm>
            <a:off x="1546525" y="712677"/>
            <a:ext cx="6418318" cy="62954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26"/>
          <p:cNvSpPr>
            <a:spLocks noGrp="1"/>
          </p:cNvSpPr>
          <p:nvPr>
            <p:ph type="pic" idx="2"/>
          </p:nvPr>
        </p:nvSpPr>
        <p:spPr>
          <a:xfrm>
            <a:off x="1639147" y="1415679"/>
            <a:ext cx="1827600" cy="2616590"/>
          </a:xfrm>
          <a:prstGeom prst="rect">
            <a:avLst/>
          </a:prstGeom>
          <a:solidFill>
            <a:srgbClr val="F2F2F2"/>
          </a:solidFill>
          <a:ln>
            <a:noFill/>
          </a:ln>
        </p:spPr>
      </p:sp>
      <p:sp>
        <p:nvSpPr>
          <p:cNvPr id="60" name="Google Shape;60;p26"/>
          <p:cNvSpPr>
            <a:spLocks noGrp="1"/>
          </p:cNvSpPr>
          <p:nvPr>
            <p:ph type="pic" idx="3"/>
          </p:nvPr>
        </p:nvSpPr>
        <p:spPr>
          <a:xfrm>
            <a:off x="5725471" y="1416158"/>
            <a:ext cx="1827600" cy="2616590"/>
          </a:xfrm>
          <a:prstGeom prst="rect">
            <a:avLst/>
          </a:prstGeom>
          <a:solidFill>
            <a:srgbClr val="F2F2F2"/>
          </a:solidFill>
          <a:ln>
            <a:noFill/>
          </a:ln>
        </p:spPr>
      </p:sp>
      <p:sp>
        <p:nvSpPr>
          <p:cNvPr id="61" name="Google Shape;61;p26"/>
          <p:cNvSpPr>
            <a:spLocks noGrp="1"/>
          </p:cNvSpPr>
          <p:nvPr>
            <p:ph type="pic" idx="4"/>
          </p:nvPr>
        </p:nvSpPr>
        <p:spPr>
          <a:xfrm>
            <a:off x="3672930" y="1415679"/>
            <a:ext cx="1827600" cy="2616590"/>
          </a:xfrm>
          <a:prstGeom prst="rect">
            <a:avLst/>
          </a:prstGeom>
          <a:solidFill>
            <a:srgbClr val="F2F2F2"/>
          </a:solidFill>
          <a:ln>
            <a:noFill/>
          </a:ln>
        </p:spPr>
      </p:sp>
      <p:sp>
        <p:nvSpPr>
          <p:cNvPr id="62" name="Google Shape;62;p26"/>
          <p:cNvSpPr txBox="1">
            <a:spLocks noGrp="1"/>
          </p:cNvSpPr>
          <p:nvPr>
            <p:ph type="body" idx="1"/>
          </p:nvPr>
        </p:nvSpPr>
        <p:spPr>
          <a:xfrm>
            <a:off x="1639147" y="4094029"/>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3" name="Google Shape;63;p26"/>
          <p:cNvSpPr txBox="1">
            <a:spLocks noGrp="1"/>
          </p:cNvSpPr>
          <p:nvPr>
            <p:ph type="body" idx="5"/>
          </p:nvPr>
        </p:nvSpPr>
        <p:spPr>
          <a:xfrm>
            <a:off x="3672930"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4" name="Google Shape;64;p26"/>
          <p:cNvSpPr txBox="1">
            <a:spLocks noGrp="1"/>
          </p:cNvSpPr>
          <p:nvPr>
            <p:ph type="body" idx="6"/>
          </p:nvPr>
        </p:nvSpPr>
        <p:spPr>
          <a:xfrm>
            <a:off x="5725471"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521802"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27"/>
          <p:cNvSpPr>
            <a:spLocks noGrp="1"/>
          </p:cNvSpPr>
          <p:nvPr>
            <p:ph type="chart" idx="2"/>
          </p:nvPr>
        </p:nvSpPr>
        <p:spPr>
          <a:xfrm>
            <a:off x="3713357" y="856255"/>
            <a:ext cx="4803775" cy="325854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8" name="Google Shape;68;p27"/>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9" name="Google Shape;69;p27"/>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70"/>
        <p:cNvGrpSpPr/>
        <p:nvPr/>
      </p:nvGrpSpPr>
      <p:grpSpPr>
        <a:xfrm>
          <a:off x="0" y="0"/>
          <a:ext cx="0" cy="0"/>
          <a:chOff x="0" y="0"/>
          <a:chExt cx="0" cy="0"/>
        </a:xfrm>
      </p:grpSpPr>
      <p:sp>
        <p:nvSpPr>
          <p:cNvPr id="71" name="Google Shape;71;p28"/>
          <p:cNvSpPr/>
          <p:nvPr/>
        </p:nvSpPr>
        <p:spPr>
          <a:xfrm>
            <a:off x="0" y="0"/>
            <a:ext cx="9144000" cy="5143500"/>
          </a:xfrm>
          <a:prstGeom prst="rect">
            <a:avLst/>
          </a:prstGeom>
          <a:solidFill>
            <a:srgbClr val="FFFFFF"/>
          </a:solidFill>
          <a:ln>
            <a:noFill/>
          </a:ln>
        </p:spPr>
      </p:sp>
      <p:pic>
        <p:nvPicPr>
          <p:cNvPr id="72" name="Google Shape;72;p28"/>
          <p:cNvPicPr preferRelativeResize="0"/>
          <p:nvPr/>
        </p:nvPicPr>
        <p:blipFill rotWithShape="1">
          <a:blip r:embed="rId2">
            <a:alphaModFix/>
          </a:blip>
          <a:srcRect/>
          <a:stretch/>
        </p:blipFill>
        <p:spPr>
          <a:xfrm>
            <a:off x="623222" y="4677677"/>
            <a:ext cx="780725" cy="292042"/>
          </a:xfrm>
          <a:prstGeom prst="rect">
            <a:avLst/>
          </a:prstGeom>
          <a:noFill/>
          <a:ln>
            <a:noFill/>
          </a:ln>
        </p:spPr>
      </p:pic>
      <p:pic>
        <p:nvPicPr>
          <p:cNvPr id="73" name="Google Shape;73;p28"/>
          <p:cNvPicPr preferRelativeResize="0"/>
          <p:nvPr/>
        </p:nvPicPr>
        <p:blipFill rotWithShape="1">
          <a:blip r:embed="rId3">
            <a:alphaModFix/>
          </a:blip>
          <a:srcRect/>
          <a:stretch/>
        </p:blipFill>
        <p:spPr>
          <a:xfrm>
            <a:off x="623222" y="197984"/>
            <a:ext cx="1482117" cy="253447"/>
          </a:xfrm>
          <a:prstGeom prst="rect">
            <a:avLst/>
          </a:prstGeom>
          <a:noFill/>
          <a:ln>
            <a:noFill/>
          </a:ln>
        </p:spPr>
      </p:pic>
      <p:sp>
        <p:nvSpPr>
          <p:cNvPr id="74" name="Google Shape;74;p28"/>
          <p:cNvSpPr txBox="1"/>
          <p:nvPr/>
        </p:nvSpPr>
        <p:spPr>
          <a:xfrm>
            <a:off x="6554163" y="4774697"/>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a:solidFill>
                  <a:schemeClr val="lt1"/>
                </a:solidFill>
                <a:latin typeface="Georgia"/>
                <a:ea typeface="Georgia"/>
                <a:cs typeface="Georgia"/>
                <a:sym typeface="Georgia"/>
              </a:rPr>
              <a:t>‹#›</a:t>
            </a:fld>
            <a:endParaRPr sz="1000" b="1" i="0">
              <a:solidFill>
                <a:schemeClr val="lt1"/>
              </a:solidFill>
              <a:latin typeface="Georgia"/>
              <a:ea typeface="Georgia"/>
              <a:cs typeface="Georgia"/>
              <a:sym typeface="Georgia"/>
            </a:endParaRPr>
          </a:p>
        </p:txBody>
      </p:sp>
      <p:sp>
        <p:nvSpPr>
          <p:cNvPr id="75" name="Google Shape;75;p28"/>
          <p:cNvSpPr>
            <a:spLocks noGrp="1"/>
          </p:cNvSpPr>
          <p:nvPr>
            <p:ph type="pic" idx="2"/>
          </p:nvPr>
        </p:nvSpPr>
        <p:spPr>
          <a:xfrm>
            <a:off x="623222" y="602788"/>
            <a:ext cx="7896108" cy="3362359"/>
          </a:xfrm>
          <a:prstGeom prst="rect">
            <a:avLst/>
          </a:prstGeom>
          <a:solidFill>
            <a:srgbClr val="F2F2F2"/>
          </a:solidFill>
          <a:ln>
            <a:noFill/>
          </a:ln>
        </p:spPr>
      </p:sp>
      <p:cxnSp>
        <p:nvCxnSpPr>
          <p:cNvPr id="76" name="Google Shape;76;p28"/>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
        <p:nvSpPr>
          <p:cNvPr id="77" name="Google Shape;77;p28"/>
          <p:cNvSpPr txBox="1">
            <a:spLocks noGrp="1"/>
          </p:cNvSpPr>
          <p:nvPr>
            <p:ph type="body" idx="1"/>
          </p:nvPr>
        </p:nvSpPr>
        <p:spPr>
          <a:xfrm>
            <a:off x="5564305" y="4082394"/>
            <a:ext cx="2955025" cy="256032"/>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14"/>
        <p:cNvGrpSpPr/>
        <p:nvPr/>
      </p:nvGrpSpPr>
      <p:grpSpPr>
        <a:xfrm>
          <a:off x="0" y="0"/>
          <a:ext cx="0" cy="0"/>
          <a:chOff x="0" y="0"/>
          <a:chExt cx="0" cy="0"/>
        </a:xfrm>
      </p:grpSpPr>
      <p:sp>
        <p:nvSpPr>
          <p:cNvPr id="15" name="Google Shape;15;p17"/>
          <p:cNvSpPr/>
          <p:nvPr/>
        </p:nvSpPr>
        <p:spPr>
          <a:xfrm>
            <a:off x="0" y="0"/>
            <a:ext cx="9144000" cy="5143500"/>
          </a:xfrm>
          <a:prstGeom prst="rect">
            <a:avLst/>
          </a:prstGeom>
          <a:solidFill>
            <a:srgbClr val="FFFFFF"/>
          </a:solidFill>
          <a:ln>
            <a:noFill/>
          </a:ln>
        </p:spPr>
      </p:sp>
      <p:pic>
        <p:nvPicPr>
          <p:cNvPr id="16" name="Google Shape;16;p17"/>
          <p:cNvPicPr preferRelativeResize="0"/>
          <p:nvPr/>
        </p:nvPicPr>
        <p:blipFill rotWithShape="1">
          <a:blip r:embed="rId2">
            <a:alphaModFix/>
          </a:blip>
          <a:srcRect/>
          <a:stretch/>
        </p:blipFill>
        <p:spPr>
          <a:xfrm>
            <a:off x="1052623" y="1079817"/>
            <a:ext cx="3361036" cy="574750"/>
          </a:xfrm>
          <a:prstGeom prst="rect">
            <a:avLst/>
          </a:prstGeom>
          <a:noFill/>
          <a:ln>
            <a:noFill/>
          </a:ln>
        </p:spPr>
      </p:pic>
      <p:cxnSp>
        <p:nvCxnSpPr>
          <p:cNvPr id="17" name="Google Shape;17;p17"/>
          <p:cNvCxnSpPr/>
          <p:nvPr/>
        </p:nvCxnSpPr>
        <p:spPr>
          <a:xfrm rot="10800000" flipH="1">
            <a:off x="1649601" y="3868967"/>
            <a:ext cx="7595138" cy="7433"/>
          </a:xfrm>
          <a:prstGeom prst="straightConnector1">
            <a:avLst/>
          </a:prstGeom>
          <a:noFill/>
          <a:ln w="19050" cap="flat" cmpd="sng">
            <a:solidFill>
              <a:schemeClr val="lt1"/>
            </a:solidFill>
            <a:prstDash val="dot"/>
            <a:miter lim="800000"/>
            <a:headEnd type="none" w="sm" len="sm"/>
            <a:tailEnd type="none" w="sm" len="sm"/>
          </a:ln>
        </p:spPr>
      </p:cxnSp>
      <p:pic>
        <p:nvPicPr>
          <p:cNvPr id="18" name="Google Shape;18;p17"/>
          <p:cNvPicPr preferRelativeResize="0"/>
          <p:nvPr/>
        </p:nvPicPr>
        <p:blipFill rotWithShape="1">
          <a:blip r:embed="rId3">
            <a:alphaModFix/>
          </a:blip>
          <a:srcRect/>
          <a:stretch/>
        </p:blipFill>
        <p:spPr>
          <a:xfrm>
            <a:off x="1649601" y="1893337"/>
            <a:ext cx="4580462" cy="1711610"/>
          </a:xfrm>
          <a:prstGeom prst="rect">
            <a:avLst/>
          </a:prstGeom>
          <a:noFill/>
          <a:ln>
            <a:noFill/>
          </a:ln>
        </p:spPr>
      </p:pic>
      <p:sp>
        <p:nvSpPr>
          <p:cNvPr id="19" name="Google Shape;19;p17"/>
          <p:cNvSpPr txBox="1">
            <a:spLocks noGrp="1"/>
          </p:cNvSpPr>
          <p:nvPr>
            <p:ph type="body" idx="1"/>
          </p:nvPr>
        </p:nvSpPr>
        <p:spPr>
          <a:xfrm>
            <a:off x="1557989" y="4022538"/>
            <a:ext cx="6418317" cy="4323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lt1"/>
              </a:buClr>
              <a:buSzPts val="1400"/>
              <a:buFont typeface="Arial"/>
              <a:buNone/>
              <a:defRPr sz="1400" b="1"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
  <p:cSld name="SBU Centered Text">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8"/>
          <p:cNvSpPr txBox="1">
            <a:spLocks noGrp="1"/>
          </p:cNvSpPr>
          <p:nvPr>
            <p:ph type="body" id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9"/>
          <p:cNvSpPr txBox="1">
            <a:spLocks noGrp="1"/>
          </p:cNvSpPr>
          <p:nvPr>
            <p:ph type="body" idx="1"/>
          </p:nvPr>
        </p:nvSpPr>
        <p:spPr>
          <a:xfrm>
            <a:off x="1534333"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6" name="Google Shape;26;p19"/>
          <p:cNvSpPr txBox="1">
            <a:spLocks noGrp="1"/>
          </p:cNvSpPr>
          <p:nvPr>
            <p:ph type="body" idx="2"/>
          </p:nvPr>
        </p:nvSpPr>
        <p:spPr>
          <a:xfrm>
            <a:off x="4817836"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513253" y="787922"/>
            <a:ext cx="2217437" cy="2508603"/>
          </a:xfrm>
          <a:prstGeom prst="rect">
            <a:avLst/>
          </a:prstGeom>
          <a:noFill/>
          <a:ln>
            <a:noFill/>
          </a:ln>
        </p:spPr>
        <p:txBody>
          <a:bodyPr spcFirstLastPara="1" wrap="square" lIns="91425" tIns="45700" rIns="91425" bIns="45700" anchor="t" anchorCtr="0">
            <a:normAutofit/>
          </a:bodyPr>
          <a:lstStyle>
            <a:lvl1pPr marR="0" lvl="0" algn="l" rtl="0">
              <a:lnSpc>
                <a:spcPct val="7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20"/>
          <p:cNvSpPr txBox="1">
            <a:spLocks noGrp="1"/>
          </p:cNvSpPr>
          <p:nvPr>
            <p:ph type="body" idx="1"/>
          </p:nvPr>
        </p:nvSpPr>
        <p:spPr>
          <a:xfrm>
            <a:off x="2891410" y="787922"/>
            <a:ext cx="5197430" cy="3084287"/>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Centered Bulleted Text">
  <p:cSld name="SBU Centered Bulleted Text">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21"/>
          <p:cNvSpPr txBox="1">
            <a:spLocks noGrp="1"/>
          </p:cNvSpPr>
          <p:nvPr>
            <p:ph type="body" idx="1"/>
          </p:nvPr>
        </p:nvSpPr>
        <p:spPr>
          <a:xfrm>
            <a:off x="1534333" y="1916916"/>
            <a:ext cx="6418318" cy="226119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22"/>
          <p:cNvSpPr>
            <a:spLocks noGrp="1"/>
          </p:cNvSpPr>
          <p:nvPr>
            <p:ph type="pic" idx="2"/>
          </p:nvPr>
        </p:nvSpPr>
        <p:spPr>
          <a:xfrm>
            <a:off x="3725949" y="825652"/>
            <a:ext cx="4791391" cy="3329119"/>
          </a:xfrm>
          <a:prstGeom prst="rect">
            <a:avLst/>
          </a:prstGeom>
          <a:solidFill>
            <a:srgbClr val="F2F2F2"/>
          </a:solidFill>
          <a:ln>
            <a:noFill/>
          </a:ln>
        </p:spPr>
      </p:sp>
      <p:sp>
        <p:nvSpPr>
          <p:cNvPr id="36" name="Google Shape;36;p22"/>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7" name="Google Shape;37;p22"/>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23"/>
          <p:cNvSpPr txBox="1">
            <a:spLocks noGrp="1"/>
          </p:cNvSpPr>
          <p:nvPr>
            <p:ph type="body" idx="1"/>
          </p:nvPr>
        </p:nvSpPr>
        <p:spPr>
          <a:xfrm>
            <a:off x="527843" y="1709469"/>
            <a:ext cx="3134816" cy="234227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1" name="Google Shape;41;p23"/>
          <p:cNvSpPr>
            <a:spLocks noGrp="1"/>
          </p:cNvSpPr>
          <p:nvPr>
            <p:ph type="pic" idx="2"/>
          </p:nvPr>
        </p:nvSpPr>
        <p:spPr>
          <a:xfrm>
            <a:off x="3725949" y="825652"/>
            <a:ext cx="4791391" cy="3329119"/>
          </a:xfrm>
          <a:prstGeom prst="rect">
            <a:avLst/>
          </a:prstGeom>
          <a:solidFill>
            <a:srgbClr val="F2F2F2"/>
          </a:solidFill>
          <a:ln>
            <a:noFill/>
          </a:ln>
        </p:spPr>
      </p:sp>
      <p:sp>
        <p:nvSpPr>
          <p:cNvPr id="42" name="Google Shape;42;p23"/>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2 Photos">
  <p:cSld name="SBU Text-2 Photos">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4"/>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6" name="Google Shape;46;p24"/>
          <p:cNvSpPr>
            <a:spLocks noGrp="1"/>
          </p:cNvSpPr>
          <p:nvPr>
            <p:ph type="pic" idx="2"/>
          </p:nvPr>
        </p:nvSpPr>
        <p:spPr>
          <a:xfrm>
            <a:off x="3725241" y="823596"/>
            <a:ext cx="2328716" cy="3334043"/>
          </a:xfrm>
          <a:prstGeom prst="rect">
            <a:avLst/>
          </a:prstGeom>
          <a:solidFill>
            <a:srgbClr val="F2F2F2"/>
          </a:solidFill>
          <a:ln>
            <a:noFill/>
          </a:ln>
        </p:spPr>
      </p:sp>
      <p:sp>
        <p:nvSpPr>
          <p:cNvPr id="47" name="Google Shape;47;p24"/>
          <p:cNvSpPr>
            <a:spLocks noGrp="1"/>
          </p:cNvSpPr>
          <p:nvPr>
            <p:ph type="pic" idx="3"/>
          </p:nvPr>
        </p:nvSpPr>
        <p:spPr>
          <a:xfrm>
            <a:off x="6187611" y="823595"/>
            <a:ext cx="2328716" cy="3334043"/>
          </a:xfrm>
          <a:prstGeom prst="rect">
            <a:avLst/>
          </a:prstGeom>
          <a:solidFill>
            <a:srgbClr val="F2F2F2"/>
          </a:solidFill>
          <a:ln>
            <a:noFill/>
          </a:ln>
        </p:spPr>
      </p:sp>
      <p:sp>
        <p:nvSpPr>
          <p:cNvPr id="48" name="Google Shape;48;p24"/>
          <p:cNvSpPr txBox="1">
            <a:spLocks noGrp="1"/>
          </p:cNvSpPr>
          <p:nvPr>
            <p:ph type="body" idx="4"/>
          </p:nvPr>
        </p:nvSpPr>
        <p:spPr>
          <a:xfrm>
            <a:off x="3725950"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9" name="Google Shape;49;p24"/>
          <p:cNvSpPr txBox="1">
            <a:spLocks noGrp="1"/>
          </p:cNvSpPr>
          <p:nvPr>
            <p:ph type="body" idx="5"/>
          </p:nvPr>
        </p:nvSpPr>
        <p:spPr>
          <a:xfrm>
            <a:off x="6187611"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600"/>
              <a:buFont typeface="Arial"/>
              <a:buNone/>
            </a:pPr>
            <a:endParaRPr sz="3600" b="1" i="0" u="none" strike="noStrike" cap="none">
              <a:solidFill>
                <a:schemeClr val="dk1"/>
              </a:solidFill>
              <a:latin typeface="Verdana"/>
              <a:ea typeface="Verdana"/>
              <a:cs typeface="Verdana"/>
              <a:sym typeface="Verdana"/>
            </a:endParaRPr>
          </a:p>
        </p:txBody>
      </p:sp>
      <p:sp>
        <p:nvSpPr>
          <p:cNvPr id="11" name="Google Shape;11;p15"/>
          <p:cNvSpPr txBo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5" name="Picture 4" descr="Close-up of a sign on a door&#10;&#10;Description automatically generated">
            <a:extLst>
              <a:ext uri="{FF2B5EF4-FFF2-40B4-BE49-F238E27FC236}">
                <a16:creationId xmlns:a16="http://schemas.microsoft.com/office/drawing/2014/main" id="{4EC28FED-FC74-5DB1-D75C-8978FEB3A55B}"/>
              </a:ext>
            </a:extLst>
          </p:cNvPr>
          <p:cNvPicPr>
            <a:picLocks noChangeAspect="1"/>
          </p:cNvPicPr>
          <p:nvPr/>
        </p:nvPicPr>
        <p:blipFill>
          <a:blip r:embed="rId5"/>
          <a:stretch>
            <a:fillRect/>
          </a:stretch>
        </p:blipFill>
        <p:spPr>
          <a:xfrm>
            <a:off x="0" y="-648841"/>
            <a:ext cx="9144000" cy="6096000"/>
          </a:xfrm>
          <a:prstGeom prst="rect">
            <a:avLst/>
          </a:prstGeom>
        </p:spPr>
      </p:pic>
      <p:sp>
        <p:nvSpPr>
          <p:cNvPr id="84" name="Google Shape;84;p1"/>
          <p:cNvSpPr/>
          <p:nvPr/>
        </p:nvSpPr>
        <p:spPr>
          <a:xfrm>
            <a:off x="0" y="3683000"/>
            <a:ext cx="9144000" cy="1460500"/>
          </a:xfrm>
          <a:prstGeom prst="rect">
            <a:avLst/>
          </a:prstGeom>
          <a:solidFill>
            <a:srgbClr val="980000"/>
          </a:solidFill>
          <a:ln>
            <a:noFill/>
          </a:ln>
        </p:spPr>
        <p:txBody>
          <a:bodyPr spcFirstLastPara="1" wrap="square" lIns="91425" tIns="45700" rIns="91425" bIns="45700" anchor="ctr" anchorCtr="0">
            <a:noAutofit/>
          </a:bodyPr>
          <a:lstStyle/>
          <a:p>
            <a:pPr algn="ctr"/>
            <a:endParaRPr lang="en-US" sz="2000" b="1" dirty="0">
              <a:solidFill>
                <a:schemeClr val="lt1"/>
              </a:solidFill>
              <a:latin typeface="Verdana"/>
              <a:ea typeface="Verdana"/>
            </a:endParaRPr>
          </a:p>
          <a:p>
            <a:pPr algn="ctr"/>
            <a:endParaRPr lang="en-US" sz="2000" b="1" dirty="0">
              <a:solidFill>
                <a:schemeClr val="lt1"/>
              </a:solidFill>
              <a:latin typeface="Verdana"/>
              <a:ea typeface="Verdana"/>
            </a:endParaRPr>
          </a:p>
          <a:p>
            <a:pPr algn="ctr"/>
            <a:r>
              <a:rPr lang="en-US" sz="2000" dirty="0">
                <a:solidFill>
                  <a:schemeClr val="lt1"/>
                </a:solidFill>
                <a:latin typeface="Bitter Medium" pitchFamily="2" charset="77"/>
                <a:ea typeface="Verdana"/>
              </a:rPr>
              <a:t>Registered Nurse Baccalaureate Program</a:t>
            </a:r>
            <a:endParaRPr lang="en-US" sz="2000" dirty="0">
              <a:solidFill>
                <a:schemeClr val="lt1"/>
              </a:solidFill>
              <a:latin typeface="Bitter Medium" pitchFamily="2" charset="77"/>
            </a:endParaRPr>
          </a:p>
          <a:p>
            <a:pPr algn="ctr"/>
            <a:r>
              <a:rPr lang="en-US" sz="2000" b="1" dirty="0">
                <a:solidFill>
                  <a:schemeClr val="lt1"/>
                </a:solidFill>
                <a:latin typeface="Verdana"/>
                <a:ea typeface="Verdana"/>
              </a:rPr>
              <a:t> </a:t>
            </a:r>
            <a:endParaRPr sz="2000" dirty="0">
              <a:solidFill>
                <a:schemeClr val="lt1"/>
              </a:solidFill>
              <a:latin typeface="Verdana"/>
            </a:endParaRPr>
          </a:p>
        </p:txBody>
      </p:sp>
      <p:sp>
        <p:nvSpPr>
          <p:cNvPr id="86" name="Google Shape;86;p1"/>
          <p:cNvSpPr txBox="1"/>
          <p:nvPr/>
        </p:nvSpPr>
        <p:spPr>
          <a:xfrm>
            <a:off x="61644" y="3762072"/>
            <a:ext cx="9144000" cy="5941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lt1"/>
                </a:solidFill>
                <a:effectLst>
                  <a:outerShdw blurRad="50800" dist="74345" dir="2700000" sx="100079" sy="100079" algn="tl" rotWithShape="0">
                    <a:prstClr val="black">
                      <a:alpha val="40000"/>
                    </a:prstClr>
                  </a:outerShdw>
                </a:effectLst>
                <a:latin typeface="Bitter" pitchFamily="2" charset="77"/>
                <a:ea typeface="Verdana" panose="020B0604030504040204" pitchFamily="34" charset="0"/>
                <a:cs typeface="Verdana" panose="020B0604030504040204" pitchFamily="34" charset="0"/>
                <a:sym typeface="Verdana"/>
              </a:rPr>
              <a:t>STONY BROOK UNIVERSITY</a:t>
            </a:r>
            <a:r>
              <a:rPr lang="en-US" sz="2800" b="1" dirty="0">
                <a:effectLst>
                  <a:outerShdw blurRad="50800" dist="74345" dir="2700000" sx="100079" sy="100079" algn="tl" rotWithShape="0">
                    <a:prstClr val="black">
                      <a:alpha val="40000"/>
                    </a:prstClr>
                  </a:outerShdw>
                </a:effectLst>
                <a:latin typeface="Bitter" pitchFamily="2" charset="77"/>
                <a:ea typeface="Verdana" panose="020B0604030504040204" pitchFamily="34" charset="0"/>
                <a:cs typeface="Verdana" panose="020B0604030504040204" pitchFamily="34" charset="0"/>
                <a:sym typeface="Verdana"/>
              </a:rPr>
              <a:t> </a:t>
            </a:r>
            <a:r>
              <a:rPr lang="en-US" sz="2800" b="1" dirty="0">
                <a:solidFill>
                  <a:schemeClr val="lt1"/>
                </a:solidFill>
                <a:effectLst>
                  <a:outerShdw blurRad="50800" dist="74345" dir="2700000" sx="100079" sy="100079" algn="tl" rotWithShape="0">
                    <a:prstClr val="black">
                      <a:alpha val="40000"/>
                    </a:prstClr>
                  </a:outerShdw>
                </a:effectLst>
                <a:latin typeface="Bitter" pitchFamily="2" charset="77"/>
                <a:ea typeface="Verdana"/>
                <a:cs typeface="Verdana" panose="020B0604030504040204" pitchFamily="34" charset="0"/>
              </a:rPr>
              <a:t>SCHOOL OF NURSING</a:t>
            </a:r>
          </a:p>
        </p:txBody>
      </p:sp>
      <p:pic>
        <p:nvPicPr>
          <p:cNvPr id="21" name="Audio 20">
            <a:hlinkClick r:id="" action="ppaction://media"/>
            <a:extLst>
              <a:ext uri="{FF2B5EF4-FFF2-40B4-BE49-F238E27FC236}">
                <a16:creationId xmlns:a16="http://schemas.microsoft.com/office/drawing/2014/main" id="{EE3DB6EE-73F8-4BB4-F9D1-BB8FA5F6B2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467666" y="380870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732"/>
    </mc:Choice>
    <mc:Fallback xmlns="">
      <p:transition spd="slow" advTm="1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174929" y="-65924"/>
            <a:ext cx="9381991"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65887" y="505877"/>
            <a:ext cx="4456698" cy="4985940"/>
          </a:xfrm>
          <a:prstGeom prst="rect">
            <a:avLst/>
          </a:prstGeom>
          <a:noFill/>
          <a:ln>
            <a:noFill/>
          </a:ln>
        </p:spPr>
        <p:txBody>
          <a:bodyPr spcFirstLastPara="1" wrap="square" lIns="91425" tIns="45700" rIns="91425" bIns="45700" anchor="t" anchorCtr="0">
            <a:spAutoFit/>
          </a:bodyPr>
          <a:lstStyle/>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Required preadmission coursework may be taken at any appropriately accredited college/university</a:t>
            </a:r>
          </a:p>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Many of our preadmission courses are available on OPEN SUNY: </a:t>
            </a:r>
            <a:r>
              <a:rPr lang="en-US" sz="1200" dirty="0" err="1">
                <a:solidFill>
                  <a:schemeClr val="lt1"/>
                </a:solidFill>
                <a:latin typeface="Bitter Medium" pitchFamily="2" charset="77"/>
                <a:ea typeface="Verdana"/>
                <a:cs typeface="Verdana"/>
                <a:sym typeface="Verdana"/>
              </a:rPr>
              <a:t>explore.suny.edu</a:t>
            </a:r>
            <a:endParaRPr lang="en-US" sz="1200" dirty="0">
              <a:solidFill>
                <a:schemeClr val="lt1"/>
              </a:solidFill>
              <a:latin typeface="Bitter Medium" pitchFamily="2" charset="77"/>
              <a:ea typeface="Verdana"/>
              <a:cs typeface="Verdana"/>
              <a:sym typeface="Verdana"/>
            </a:endParaRPr>
          </a:p>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Online classes are acceptable from appropriately accredited colleges/universities </a:t>
            </a:r>
          </a:p>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30 Credits of Lower Division Clinical Nursing Courses</a:t>
            </a:r>
          </a:p>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English Composition (3 credits):</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Introductory writing course offered by the English Department</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Also referred to as the Art and Crafts of Writing </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Must transfer in as an equivalent to Stony Brook University WRT 102 Intermediate Writing Workshop.</a:t>
            </a:r>
          </a:p>
          <a:p>
            <a:pPr marL="171450" lvl="1" indent="-171450">
              <a:spcBef>
                <a:spcPts val="3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Any other English writing course that does not transfer as WRT 102 will not satisfy the requirement </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This requirement is not satisfied by AP credit scores</a:t>
            </a: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1500"/>
              </a:spcBef>
              <a:buClr>
                <a:schemeClr val="lt1"/>
              </a:buClr>
              <a:buSzPts val="1400"/>
            </a:pPr>
            <a:endParaRPr lang="en-US" sz="1200" b="1" dirty="0">
              <a:solidFill>
                <a:schemeClr val="lt1"/>
              </a:solidFill>
              <a:latin typeface="Verdana"/>
              <a:ea typeface="Verdana"/>
              <a:cs typeface="Verdana"/>
              <a:sym typeface="Verdana"/>
            </a:endParaRPr>
          </a:p>
        </p:txBody>
      </p:sp>
      <p:sp>
        <p:nvSpPr>
          <p:cNvPr id="121" name="Google Shape;121;p4"/>
          <p:cNvSpPr txBox="1"/>
          <p:nvPr/>
        </p:nvSpPr>
        <p:spPr>
          <a:xfrm>
            <a:off x="188764" y="0"/>
            <a:ext cx="8667642"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dirty="0">
                <a:solidFill>
                  <a:schemeClr val="lt1"/>
                </a:solidFill>
                <a:latin typeface="Bitter" pitchFamily="2" charset="77"/>
                <a:ea typeface="Verdana"/>
                <a:cs typeface="Verdana"/>
                <a:sym typeface="Verdana"/>
              </a:rPr>
              <a:t> PREREQUISITE COURSEWORK</a:t>
            </a:r>
            <a:endParaRPr lang="en-US" sz="3000" b="1" dirty="0">
              <a:latin typeface="Bitter" pitchFamily="2" charset="77"/>
            </a:endParaRPr>
          </a:p>
        </p:txBody>
      </p:sp>
      <p:sp>
        <p:nvSpPr>
          <p:cNvPr id="3" name="Google Shape;120;p4">
            <a:extLst>
              <a:ext uri="{FF2B5EF4-FFF2-40B4-BE49-F238E27FC236}">
                <a16:creationId xmlns:a16="http://schemas.microsoft.com/office/drawing/2014/main" id="{F7D5158F-4535-0113-8589-F2E256C0A695}"/>
              </a:ext>
            </a:extLst>
          </p:cNvPr>
          <p:cNvSpPr txBox="1"/>
          <p:nvPr/>
        </p:nvSpPr>
        <p:spPr>
          <a:xfrm>
            <a:off x="4572000" y="1383536"/>
            <a:ext cx="4456698" cy="1231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bg1"/>
                </a:solidFill>
                <a:latin typeface="Bitter" pitchFamily="2" charset="77"/>
                <a:ea typeface="Verdana" panose="020B0604030504040204" pitchFamily="34" charset="0"/>
              </a:rPr>
              <a:t>Microbiology (4 credits)</a:t>
            </a:r>
          </a:p>
          <a:p>
            <a:pPr marL="0" marR="0" lvl="0" indent="0" algn="l" rtl="0">
              <a:spcBef>
                <a:spcPts val="0"/>
              </a:spcBef>
              <a:spcAft>
                <a:spcPts val="0"/>
              </a:spcAft>
              <a:buNone/>
            </a:pPr>
            <a:r>
              <a:rPr lang="en-US" sz="1200" dirty="0">
                <a:solidFill>
                  <a:schemeClr val="bg1"/>
                </a:solidFill>
                <a:latin typeface="Bitter Medium" pitchFamily="2" charset="77"/>
              </a:rPr>
              <a:t>• </a:t>
            </a:r>
            <a:r>
              <a:rPr lang="en-US" sz="1200" dirty="0">
                <a:solidFill>
                  <a:schemeClr val="bg1"/>
                </a:solidFill>
                <a:latin typeface="Bitter Medium" pitchFamily="2" charset="77"/>
                <a:ea typeface="Verdana" panose="020B0604030504040204" pitchFamily="34" charset="0"/>
              </a:rPr>
              <a:t>Offered by the Biology or Health Science Department    </a:t>
            </a:r>
          </a:p>
          <a:p>
            <a:pPr marL="0" marR="0" lvl="0" indent="0" algn="l" rtl="0">
              <a:spcBef>
                <a:spcPts val="0"/>
              </a:spcBef>
              <a:spcAft>
                <a:spcPts val="0"/>
              </a:spcAft>
              <a:buNone/>
            </a:pPr>
            <a:r>
              <a:rPr lang="en-US" sz="1200" dirty="0">
                <a:solidFill>
                  <a:schemeClr val="bg1"/>
                </a:solidFill>
                <a:latin typeface="Bitter Medium" pitchFamily="2" charset="77"/>
                <a:ea typeface="Verdana" panose="020B0604030504040204" pitchFamily="34" charset="0"/>
              </a:rPr>
              <a:t>• 200 level or higher </a:t>
            </a:r>
          </a:p>
          <a:p>
            <a:pPr marL="0" marR="0" lvl="0" indent="0" algn="l" rtl="0">
              <a:spcBef>
                <a:spcPts val="0"/>
              </a:spcBef>
              <a:spcAft>
                <a:spcPts val="0"/>
              </a:spcAft>
              <a:buNone/>
            </a:pPr>
            <a:r>
              <a:rPr lang="en-US" sz="1200" dirty="0">
                <a:solidFill>
                  <a:schemeClr val="bg1"/>
                </a:solidFill>
                <a:latin typeface="Bitter Medium" pitchFamily="2" charset="77"/>
                <a:ea typeface="Verdana" panose="020B0604030504040204" pitchFamily="34" charset="0"/>
              </a:rPr>
              <a:t>• 3 credits lecture/didactic </a:t>
            </a:r>
          </a:p>
          <a:p>
            <a:pPr marL="0" marR="0" lvl="0" indent="0" algn="l" rtl="0">
              <a:spcBef>
                <a:spcPts val="0"/>
              </a:spcBef>
              <a:spcAft>
                <a:spcPts val="0"/>
              </a:spcAft>
              <a:buNone/>
            </a:pPr>
            <a:r>
              <a:rPr lang="en-US" sz="1200" dirty="0">
                <a:solidFill>
                  <a:schemeClr val="bg1"/>
                </a:solidFill>
                <a:latin typeface="Bitter Medium" pitchFamily="2" charset="77"/>
                <a:ea typeface="Verdana" panose="020B0604030504040204" pitchFamily="34" charset="0"/>
              </a:rPr>
              <a:t>• 1 credit lab </a:t>
            </a:r>
          </a:p>
          <a:p>
            <a:pPr marL="0" marR="0" lvl="0" indent="0" algn="l" rtl="0">
              <a:spcBef>
                <a:spcPts val="0"/>
              </a:spcBef>
              <a:spcAft>
                <a:spcPts val="0"/>
              </a:spcAft>
              <a:buNone/>
            </a:pPr>
            <a:r>
              <a:rPr lang="en-US" sz="1200" dirty="0">
                <a:solidFill>
                  <a:schemeClr val="bg1"/>
                </a:solidFill>
                <a:latin typeface="Bitter Medium" pitchFamily="2" charset="77"/>
                <a:ea typeface="Verdana" panose="020B0604030504040204" pitchFamily="34" charset="0"/>
              </a:rPr>
              <a:t>• 4 credits total </a:t>
            </a:r>
            <a:endParaRPr lang="en-US" sz="1200" dirty="0">
              <a:solidFill>
                <a:schemeClr val="bg1"/>
              </a:solidFill>
              <a:latin typeface="Bitter Medium" pitchFamily="2" charset="77"/>
              <a:ea typeface="Verdana" panose="020B0604030504040204" pitchFamily="34" charset="0"/>
              <a:cs typeface="Verdana"/>
              <a:sym typeface="Verdana"/>
            </a:endParaRPr>
          </a:p>
        </p:txBody>
      </p:sp>
      <p:sp>
        <p:nvSpPr>
          <p:cNvPr id="5" name="TextBox 4">
            <a:extLst>
              <a:ext uri="{FF2B5EF4-FFF2-40B4-BE49-F238E27FC236}">
                <a16:creationId xmlns:a16="http://schemas.microsoft.com/office/drawing/2014/main" id="{50F96BC8-F9B2-081B-4FD2-AD2B952EE73F}"/>
              </a:ext>
            </a:extLst>
          </p:cNvPr>
          <p:cNvSpPr txBox="1"/>
          <p:nvPr/>
        </p:nvSpPr>
        <p:spPr>
          <a:xfrm>
            <a:off x="4572000" y="699772"/>
            <a:ext cx="4114800" cy="784830"/>
          </a:xfrm>
          <a:prstGeom prst="rect">
            <a:avLst/>
          </a:prstGeom>
          <a:noFill/>
        </p:spPr>
        <p:txBody>
          <a:bodyPr wrap="square" rtlCol="0">
            <a:spAutoFit/>
          </a:bodyPr>
          <a:lstStyle/>
          <a:p>
            <a:pPr marL="0" marR="0" lvl="0" indent="0" algn="l" rtl="0">
              <a:spcBef>
                <a:spcPts val="0"/>
              </a:spcBef>
              <a:spcAft>
                <a:spcPts val="0"/>
              </a:spcAft>
              <a:buNone/>
            </a:pPr>
            <a:r>
              <a:rPr lang="en-US" sz="1400" b="1" dirty="0">
                <a:solidFill>
                  <a:schemeClr val="lt1"/>
                </a:solidFill>
                <a:latin typeface="Bitter" pitchFamily="2" charset="77"/>
                <a:ea typeface="Verdana"/>
                <a:cs typeface="Verdana"/>
                <a:sym typeface="Verdana"/>
              </a:rPr>
              <a:t>Introduction to Psychology (3 credits)</a:t>
            </a:r>
            <a:endParaRPr lang="en-US" sz="1400" b="1" dirty="0">
              <a:latin typeface="Bitter" pitchFamily="2" charset="77"/>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Must be an introductory class </a:t>
            </a:r>
          </a:p>
          <a:p>
            <a:endParaRPr lang="en-US" dirty="0"/>
          </a:p>
        </p:txBody>
      </p:sp>
      <p:sp>
        <p:nvSpPr>
          <p:cNvPr id="7" name="TextBox 6">
            <a:extLst>
              <a:ext uri="{FF2B5EF4-FFF2-40B4-BE49-F238E27FC236}">
                <a16:creationId xmlns:a16="http://schemas.microsoft.com/office/drawing/2014/main" id="{43989864-CF57-39B4-55E5-F92C33EADDBC}"/>
              </a:ext>
            </a:extLst>
          </p:cNvPr>
          <p:cNvSpPr txBox="1"/>
          <p:nvPr/>
        </p:nvSpPr>
        <p:spPr>
          <a:xfrm>
            <a:off x="4522584" y="2766374"/>
            <a:ext cx="4621415" cy="1384995"/>
          </a:xfrm>
          <a:prstGeom prst="rect">
            <a:avLst/>
          </a:prstGeom>
          <a:noFill/>
        </p:spPr>
        <p:txBody>
          <a:bodyPr wrap="square" rtlCol="0">
            <a:spAutoFit/>
          </a:bodyPr>
          <a:lstStyle/>
          <a:p>
            <a:r>
              <a:rPr lang="en-US" sz="1200" b="1" dirty="0">
                <a:solidFill>
                  <a:schemeClr val="bg1"/>
                </a:solidFill>
                <a:latin typeface="Bitter" pitchFamily="2" charset="77"/>
                <a:ea typeface="Verdana" panose="020B0604030504040204" pitchFamily="34" charset="0"/>
              </a:rPr>
              <a:t>Anatomy and Physiology I (4 credits) and Anatomy and Physiology II (4 credits) </a:t>
            </a:r>
          </a:p>
          <a:p>
            <a:r>
              <a:rPr lang="en-US" sz="1200" dirty="0">
                <a:solidFill>
                  <a:schemeClr val="bg1"/>
                </a:solidFill>
                <a:latin typeface="Bitter Medium" pitchFamily="2" charset="77"/>
                <a:ea typeface="Verdana" panose="020B0604030504040204" pitchFamily="34" charset="0"/>
              </a:rPr>
              <a:t>• Anatomy and Physiology I and II are sequential courses</a:t>
            </a:r>
          </a:p>
          <a:p>
            <a:r>
              <a:rPr lang="en-US" sz="1200" dirty="0">
                <a:solidFill>
                  <a:schemeClr val="bg1"/>
                </a:solidFill>
                <a:latin typeface="Bitter Medium" pitchFamily="2" charset="77"/>
                <a:ea typeface="Verdana" panose="020B0604030504040204" pitchFamily="34" charset="0"/>
              </a:rPr>
              <a:t> • 3 credits lecture/didactic</a:t>
            </a:r>
          </a:p>
          <a:p>
            <a:r>
              <a:rPr lang="en-US" sz="1200" dirty="0">
                <a:solidFill>
                  <a:schemeClr val="bg1"/>
                </a:solidFill>
                <a:latin typeface="Bitter Medium" pitchFamily="2" charset="77"/>
                <a:ea typeface="Verdana" panose="020B0604030504040204" pitchFamily="34" charset="0"/>
              </a:rPr>
              <a:t> • 1 credit lab (2 credits total for both Anatomy and Physiology) </a:t>
            </a:r>
          </a:p>
          <a:p>
            <a:r>
              <a:rPr lang="en-US" sz="1200" dirty="0">
                <a:solidFill>
                  <a:schemeClr val="bg1"/>
                </a:solidFill>
                <a:latin typeface="Bitter Medium" pitchFamily="2" charset="77"/>
                <a:ea typeface="Verdana" panose="020B0604030504040204" pitchFamily="34" charset="0"/>
              </a:rPr>
              <a:t> • 4 credits per course (8 credits total for both Anatomy and                    Physiology)</a:t>
            </a:r>
          </a:p>
        </p:txBody>
      </p:sp>
      <p:cxnSp>
        <p:nvCxnSpPr>
          <p:cNvPr id="4" name="Straight Connector 3">
            <a:extLst>
              <a:ext uri="{FF2B5EF4-FFF2-40B4-BE49-F238E27FC236}">
                <a16:creationId xmlns:a16="http://schemas.microsoft.com/office/drawing/2014/main" id="{C85CA89E-2D7A-0BF5-1ECA-BA7F4EB2B242}"/>
              </a:ext>
            </a:extLst>
          </p:cNvPr>
          <p:cNvCxnSpPr>
            <a:cxnSpLocks/>
          </p:cNvCxnSpPr>
          <p:nvPr/>
        </p:nvCxnSpPr>
        <p:spPr>
          <a:xfrm>
            <a:off x="4459522" y="641445"/>
            <a:ext cx="0" cy="42376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6ECAE4DE-8AD4-BF69-BE5E-E5E4073941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310108" y="3811659"/>
            <a:ext cx="1543050" cy="1543050"/>
          </a:xfrm>
          <a:prstGeom prst="ellipse">
            <a:avLst/>
          </a:prstGeom>
        </p:spPr>
      </p:pic>
    </p:spTree>
    <p:extLst>
      <p:ext uri="{BB962C8B-B14F-4D97-AF65-F5344CB8AC3E}">
        <p14:creationId xmlns:p14="http://schemas.microsoft.com/office/powerpoint/2010/main" val="938323315"/>
      </p:ext>
    </p:extLst>
  </p:cSld>
  <p:clrMapOvr>
    <a:masterClrMapping/>
  </p:clrMapOvr>
  <mc:AlternateContent xmlns:mc="http://schemas.openxmlformats.org/markup-compatibility/2006" xmlns:p14="http://schemas.microsoft.com/office/powerpoint/2010/main">
    <mc:Choice Requires="p14">
      <p:transition spd="slow" p14:dur="2000" advTm="34952"/>
    </mc:Choice>
    <mc:Fallback xmlns="">
      <p:transition spd="slow" advTm="3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61722" y="-65924"/>
            <a:ext cx="9301138"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197621" y="848921"/>
            <a:ext cx="4176759" cy="37086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Bitter" pitchFamily="2" charset="77"/>
                <a:ea typeface="Verdana"/>
                <a:cs typeface="Verdana"/>
                <a:sym typeface="Verdana"/>
              </a:rPr>
              <a:t>Statistics (3 credits)</a:t>
            </a:r>
            <a:endParaRPr lang="en-US" sz="1200" b="1" dirty="0">
              <a:latin typeface="Bitter" pitchFamily="2" charset="77"/>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Acceptable transfer credits from any department; examples include Business Statistics, Psychology Statistics, Biostatistics.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Research Methodology is acceptable if the course description includes statistics.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Calculus does not fulfill this preadmission course.</a:t>
            </a:r>
          </a:p>
          <a:p>
            <a:pPr>
              <a:spcBef>
                <a:spcPts val="1500"/>
              </a:spcBef>
              <a:buClr>
                <a:schemeClr val="lt1"/>
              </a:buClr>
              <a:buSzPts val="1400"/>
            </a:pPr>
            <a:endParaRPr lang="en-US" sz="1200" b="1" dirty="0">
              <a:solidFill>
                <a:schemeClr val="lt1"/>
              </a:solidFill>
              <a:latin typeface="Verdana"/>
              <a:ea typeface="Verdana"/>
              <a:cs typeface="Verdana"/>
              <a:sym typeface="Verdana"/>
            </a:endParaRPr>
          </a:p>
          <a:p>
            <a:pPr marL="0" marR="0" lvl="0" indent="0" algn="l" rtl="0">
              <a:spcBef>
                <a:spcPts val="0"/>
              </a:spcBef>
              <a:spcAft>
                <a:spcPts val="0"/>
              </a:spcAft>
              <a:buNone/>
            </a:pPr>
            <a:r>
              <a:rPr lang="en-US" sz="1200" b="1" dirty="0">
                <a:solidFill>
                  <a:schemeClr val="lt1"/>
                </a:solidFill>
                <a:latin typeface="Bitter" pitchFamily="2" charset="77"/>
                <a:ea typeface="Verdana"/>
                <a:cs typeface="Verdana"/>
                <a:sym typeface="Verdana"/>
              </a:rPr>
              <a:t>Humanities (3 credits)</a:t>
            </a:r>
            <a:endParaRPr lang="en-US" sz="1200" b="1" dirty="0">
              <a:latin typeface="Bitter" pitchFamily="2" charset="77"/>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Any literature, fine arts, philosophy, cultural, religion, foreign language, courses will fulfill the requirement.</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History classes will not transfer for the humanities.</a:t>
            </a: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1500"/>
              </a:spcBef>
              <a:buClr>
                <a:schemeClr val="lt1"/>
              </a:buClr>
              <a:buSzPts val="1400"/>
            </a:pPr>
            <a:endParaRPr lang="en-US" sz="1200" b="1" dirty="0">
              <a:solidFill>
                <a:schemeClr val="lt1"/>
              </a:solidFill>
              <a:latin typeface="Verdana"/>
              <a:ea typeface="Verdana"/>
              <a:cs typeface="Verdana"/>
              <a:sym typeface="Verdana"/>
            </a:endParaRPr>
          </a:p>
        </p:txBody>
      </p:sp>
      <p:sp>
        <p:nvSpPr>
          <p:cNvPr id="121" name="Google Shape;121;p4"/>
          <p:cNvSpPr txBox="1"/>
          <p:nvPr/>
        </p:nvSpPr>
        <p:spPr>
          <a:xfrm>
            <a:off x="188764" y="152325"/>
            <a:ext cx="8667642"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dirty="0">
                <a:solidFill>
                  <a:schemeClr val="lt1"/>
                </a:solidFill>
                <a:latin typeface="Bitter" pitchFamily="2" charset="77"/>
                <a:ea typeface="Verdana"/>
                <a:cs typeface="Verdana"/>
                <a:sym typeface="Verdana"/>
              </a:rPr>
              <a:t> PREREQUISITE COURSEWORK</a:t>
            </a:r>
            <a:endParaRPr lang="en-US" sz="3000" b="1" dirty="0">
              <a:latin typeface="Bitter" pitchFamily="2" charset="77"/>
            </a:endParaRPr>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4625864" y="799042"/>
            <a:ext cx="4456698" cy="1800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Bitter" pitchFamily="2" charset="77"/>
                <a:ea typeface="Verdana"/>
                <a:cs typeface="Verdana"/>
                <a:sym typeface="Verdana"/>
              </a:rPr>
              <a:t>United States History (3 credits)</a:t>
            </a:r>
            <a:endParaRPr lang="en-US" sz="1200" b="1" dirty="0">
              <a:latin typeface="Bitter" pitchFamily="2" charset="77"/>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Any historical, political or cultural class with the course content limited to the United States will fulfill the requirement. Example: American Literature, United States Politics, United States History .</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World History and Western Civilization are NOT acceptable.</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sp>
        <p:nvSpPr>
          <p:cNvPr id="3" name="Google Shape;120;p4">
            <a:extLst>
              <a:ext uri="{FF2B5EF4-FFF2-40B4-BE49-F238E27FC236}">
                <a16:creationId xmlns:a16="http://schemas.microsoft.com/office/drawing/2014/main" id="{F7D5158F-4535-0113-8589-F2E256C0A695}"/>
              </a:ext>
            </a:extLst>
          </p:cNvPr>
          <p:cNvSpPr txBox="1"/>
          <p:nvPr/>
        </p:nvSpPr>
        <p:spPr>
          <a:xfrm>
            <a:off x="4625864" y="2599495"/>
            <a:ext cx="4456698" cy="1908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Bitter" pitchFamily="2" charset="77"/>
                <a:ea typeface="Verdana"/>
                <a:cs typeface="Verdana"/>
                <a:sym typeface="Verdana"/>
              </a:rPr>
              <a:t>Global Issues (3 credits)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Course content concentrates on a historical or cultural issue outside the United States and its interconnectedness to the world. Example: Western or Other World Civilizations, World History, Cultural Anthropology, World Religions.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Also accepted, study abroad programs conducted by a college/university.</a:t>
            </a:r>
          </a:p>
          <a:p>
            <a:pPr marL="0" marR="0" lvl="0" indent="0" algn="l" rtl="0">
              <a:spcBef>
                <a:spcPts val="0"/>
              </a:spcBef>
              <a:spcAft>
                <a:spcPts val="0"/>
              </a:spcAft>
              <a:buNone/>
            </a:pPr>
            <a:endParaRPr lang="en-US" sz="1200" b="1" dirty="0">
              <a:solidFill>
                <a:schemeClr val="lt1"/>
              </a:solidFill>
              <a:latin typeface="Verdana"/>
              <a:ea typeface="Verdana"/>
              <a:cs typeface="Verdana"/>
              <a:sym typeface="Verdana"/>
            </a:endParaRPr>
          </a:p>
        </p:txBody>
      </p:sp>
      <p:cxnSp>
        <p:nvCxnSpPr>
          <p:cNvPr id="5" name="Straight Connector 4">
            <a:extLst>
              <a:ext uri="{FF2B5EF4-FFF2-40B4-BE49-F238E27FC236}">
                <a16:creationId xmlns:a16="http://schemas.microsoft.com/office/drawing/2014/main" id="{34921914-93D5-C5F1-323D-B4D68B5BC14D}"/>
              </a:ext>
            </a:extLst>
          </p:cNvPr>
          <p:cNvCxnSpPr/>
          <p:nvPr/>
        </p:nvCxnSpPr>
        <p:spPr>
          <a:xfrm>
            <a:off x="4455994" y="730045"/>
            <a:ext cx="0" cy="39443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1E20AC16-3720-6D67-B8D4-4607D44DE3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459715" y="3869451"/>
            <a:ext cx="1543050" cy="1543050"/>
          </a:xfrm>
          <a:prstGeom prst="ellipse">
            <a:avLst/>
          </a:prstGeom>
        </p:spPr>
      </p:pic>
    </p:spTree>
    <p:extLst>
      <p:ext uri="{BB962C8B-B14F-4D97-AF65-F5344CB8AC3E}">
        <p14:creationId xmlns:p14="http://schemas.microsoft.com/office/powerpoint/2010/main" val="1388445524"/>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65913" y="-125361"/>
            <a:ext cx="9209913" cy="5397076"/>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116510" y="479326"/>
            <a:ext cx="8924256" cy="1031011"/>
          </a:xfrm>
          <a:prstGeom prst="rect">
            <a:avLst/>
          </a:prstGeom>
          <a:noFill/>
          <a:ln>
            <a:noFill/>
          </a:ln>
        </p:spPr>
        <p:txBody>
          <a:bodyPr spcFirstLastPara="1" wrap="square" lIns="91425" tIns="45700" rIns="91425" bIns="45700" anchor="t" anchorCtr="0">
            <a:spAutoFit/>
          </a:bodyPr>
          <a:lstStyle/>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Stony Brook University’s Transfer Equivalency Database is available </a:t>
            </a:r>
            <a:r>
              <a:rPr lang="en-US" sz="1200" dirty="0" err="1">
                <a:solidFill>
                  <a:schemeClr val="lt1"/>
                </a:solidFill>
                <a:latin typeface="Bitter Medium" pitchFamily="2" charset="77"/>
                <a:ea typeface="Verdana"/>
                <a:cs typeface="Verdana"/>
                <a:sym typeface="Verdana"/>
              </a:rPr>
              <a:t>onlin</a:t>
            </a:r>
            <a:r>
              <a:rPr lang="en-US" sz="1200" dirty="0">
                <a:solidFill>
                  <a:schemeClr val="lt1"/>
                </a:solidFill>
                <a:latin typeface="Bitter Medium" pitchFamily="2" charset="77"/>
                <a:ea typeface="Verdana"/>
                <a:cs typeface="Verdana"/>
                <a:sym typeface="Verdana"/>
              </a:rPr>
              <a:t>: https://</a:t>
            </a:r>
            <a:r>
              <a:rPr lang="en-US" sz="1200" dirty="0" err="1">
                <a:solidFill>
                  <a:schemeClr val="lt1"/>
                </a:solidFill>
                <a:latin typeface="Bitter Medium" pitchFamily="2" charset="77"/>
                <a:ea typeface="Verdana"/>
                <a:cs typeface="Verdana"/>
                <a:sym typeface="Verdana"/>
              </a:rPr>
              <a:t>www.stonybrook.edu</a:t>
            </a:r>
            <a:r>
              <a:rPr lang="en-US" sz="1200" dirty="0">
                <a:solidFill>
                  <a:schemeClr val="lt1"/>
                </a:solidFill>
                <a:latin typeface="Bitter Medium" pitchFamily="2" charset="77"/>
                <a:ea typeface="Verdana"/>
                <a:cs typeface="Verdana"/>
                <a:sym typeface="Verdana"/>
              </a:rPr>
              <a:t>/</a:t>
            </a:r>
            <a:r>
              <a:rPr lang="en-US" sz="1200" dirty="0" err="1">
                <a:solidFill>
                  <a:schemeClr val="lt1"/>
                </a:solidFill>
                <a:latin typeface="Bitter Medium" pitchFamily="2" charset="77"/>
                <a:ea typeface="Verdana"/>
                <a:cs typeface="Verdana"/>
                <a:sym typeface="Verdana"/>
              </a:rPr>
              <a:t>commcms</a:t>
            </a:r>
            <a:r>
              <a:rPr lang="en-US" sz="1200" dirty="0">
                <a:solidFill>
                  <a:schemeClr val="lt1"/>
                </a:solidFill>
                <a:latin typeface="Bitter Medium" pitchFamily="2" charset="77"/>
                <a:ea typeface="Verdana"/>
                <a:cs typeface="Verdana"/>
                <a:sym typeface="Verdana"/>
              </a:rPr>
              <a:t>/advising/_</a:t>
            </a:r>
            <a:r>
              <a:rPr lang="en-US" sz="1200" dirty="0" err="1">
                <a:solidFill>
                  <a:schemeClr val="lt1"/>
                </a:solidFill>
                <a:latin typeface="Bitter Medium" pitchFamily="2" charset="77"/>
                <a:ea typeface="Verdana"/>
                <a:cs typeface="Verdana"/>
                <a:sym typeface="Verdana"/>
              </a:rPr>
              <a:t>transferinfo</a:t>
            </a:r>
            <a:r>
              <a:rPr lang="en-US" sz="1200" dirty="0">
                <a:solidFill>
                  <a:schemeClr val="lt1"/>
                </a:solidFill>
                <a:latin typeface="Bitter Medium" pitchFamily="2" charset="77"/>
                <a:ea typeface="Verdana"/>
                <a:cs typeface="Verdana"/>
                <a:sym typeface="Verdana"/>
              </a:rPr>
              <a:t>/equivalencies/</a:t>
            </a:r>
          </a:p>
          <a:p>
            <a:pPr>
              <a:spcBef>
                <a:spcPts val="1500"/>
              </a:spcBef>
              <a:buClr>
                <a:schemeClr val="lt1"/>
              </a:buClr>
              <a:buSzPts val="1400"/>
            </a:pPr>
            <a:r>
              <a:rPr lang="en-US" sz="1200" dirty="0">
                <a:solidFill>
                  <a:schemeClr val="lt1"/>
                </a:solidFill>
                <a:latin typeface="Bitter Medium" pitchFamily="2" charset="77"/>
                <a:ea typeface="Verdana"/>
                <a:cs typeface="Verdana"/>
                <a:sym typeface="Verdana"/>
              </a:rPr>
              <a:t>You can use this to determine if a course will satisfy the School of Nursing preadmission course requirements.</a:t>
            </a:r>
          </a:p>
        </p:txBody>
      </p:sp>
      <p:sp>
        <p:nvSpPr>
          <p:cNvPr id="121" name="Google Shape;121;p4"/>
          <p:cNvSpPr txBox="1"/>
          <p:nvPr/>
        </p:nvSpPr>
        <p:spPr>
          <a:xfrm>
            <a:off x="137891" y="-6485"/>
            <a:ext cx="8881494"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2800" b="1" dirty="0">
                <a:solidFill>
                  <a:schemeClr val="lt1"/>
                </a:solidFill>
                <a:latin typeface="Bitter" pitchFamily="2" charset="77"/>
                <a:ea typeface="Verdana"/>
                <a:cs typeface="Verdana"/>
                <a:sym typeface="Verdana"/>
              </a:rPr>
              <a:t>TRANSFER EQUIVALENCIES FOR PREREQUISITES</a:t>
            </a:r>
            <a:endParaRPr lang="en-US" sz="2800" b="1" dirty="0">
              <a:latin typeface="Bitter" pitchFamily="2" charset="77"/>
            </a:endParaRPr>
          </a:p>
        </p:txBody>
      </p:sp>
      <p:graphicFrame>
        <p:nvGraphicFramePr>
          <p:cNvPr id="2" name="Table 1">
            <a:extLst>
              <a:ext uri="{FF2B5EF4-FFF2-40B4-BE49-F238E27FC236}">
                <a16:creationId xmlns:a16="http://schemas.microsoft.com/office/drawing/2014/main" id="{A0581AFD-5B3A-BD17-FF7E-047B684FD6AE}"/>
              </a:ext>
            </a:extLst>
          </p:cNvPr>
          <p:cNvGraphicFramePr>
            <a:graphicFrameLocks noGrp="1"/>
          </p:cNvGraphicFramePr>
          <p:nvPr>
            <p:extLst>
              <p:ext uri="{D42A27DB-BD31-4B8C-83A1-F6EECF244321}">
                <p14:modId xmlns:p14="http://schemas.microsoft.com/office/powerpoint/2010/main" val="1208338582"/>
              </p:ext>
            </p:extLst>
          </p:nvPr>
        </p:nvGraphicFramePr>
        <p:xfrm>
          <a:off x="248879" y="2294414"/>
          <a:ext cx="4249380" cy="1856911"/>
        </p:xfrm>
        <a:graphic>
          <a:graphicData uri="http://schemas.openxmlformats.org/drawingml/2006/table">
            <a:tbl>
              <a:tblPr firstRow="1" firstCol="1" bandRow="1">
                <a:tableStyleId>{757978B8-B9CF-44B9-AC75-05A7746FB8B4}</a:tableStyleId>
              </a:tblPr>
              <a:tblGrid>
                <a:gridCol w="2350721">
                  <a:extLst>
                    <a:ext uri="{9D8B030D-6E8A-4147-A177-3AD203B41FA5}">
                      <a16:colId xmlns:a16="http://schemas.microsoft.com/office/drawing/2014/main" val="2511073264"/>
                    </a:ext>
                  </a:extLst>
                </a:gridCol>
                <a:gridCol w="733535">
                  <a:extLst>
                    <a:ext uri="{9D8B030D-6E8A-4147-A177-3AD203B41FA5}">
                      <a16:colId xmlns:a16="http://schemas.microsoft.com/office/drawing/2014/main" val="1090423787"/>
                    </a:ext>
                  </a:extLst>
                </a:gridCol>
                <a:gridCol w="1165124">
                  <a:extLst>
                    <a:ext uri="{9D8B030D-6E8A-4147-A177-3AD203B41FA5}">
                      <a16:colId xmlns:a16="http://schemas.microsoft.com/office/drawing/2014/main" val="1374879708"/>
                    </a:ext>
                  </a:extLst>
                </a:gridCol>
              </a:tblGrid>
              <a:tr h="221141">
                <a:tc>
                  <a:txBody>
                    <a:bodyPr/>
                    <a:lstStyle/>
                    <a:p>
                      <a:pPr marL="0" marR="0">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REQUIRED COURSES</a:t>
                      </a:r>
                      <a:endParaRPr lang="en-US" sz="1050" b="1"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CREDITS</a:t>
                      </a:r>
                      <a:endParaRPr lang="en-US" sz="1050" b="1"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SBU EQUIVALENCY</a:t>
                      </a:r>
                      <a:endParaRPr lang="en-US" sz="1050" b="1"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475121266"/>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English Composition </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WRT 102</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3538680610"/>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Microbiology/Lab</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4</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BIO 299</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781611415"/>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Anatomy and Physiology I/Lab</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4</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HAN 200</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813424555"/>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Anatomy and Physiology II/Lab</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4</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HAN 202</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966018500"/>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Statistics</a:t>
                      </a:r>
                    </a:p>
                    <a:p>
                      <a:pPr marL="0" marR="0">
                        <a:lnSpc>
                          <a:spcPct val="107000"/>
                        </a:lnSpc>
                        <a:spcBef>
                          <a:spcPts val="0"/>
                        </a:spcBef>
                        <a:spcAft>
                          <a:spcPts val="0"/>
                        </a:spcAft>
                      </a:pP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STATS SBC: QPS</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206490186"/>
                  </a:ext>
                </a:extLst>
              </a:tr>
              <a:tr h="221141">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Total Credits</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 18</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 </a:t>
                      </a:r>
                      <a:endParaRPr lang="en-US" sz="105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870415186"/>
                  </a:ext>
                </a:extLst>
              </a:tr>
            </a:tbl>
          </a:graphicData>
        </a:graphic>
      </p:graphicFrame>
      <p:sp>
        <p:nvSpPr>
          <p:cNvPr id="3" name="Google Shape;120;p4">
            <a:extLst>
              <a:ext uri="{FF2B5EF4-FFF2-40B4-BE49-F238E27FC236}">
                <a16:creationId xmlns:a16="http://schemas.microsoft.com/office/drawing/2014/main" id="{087A438C-30E6-ECAC-10D1-DD0CBCE43C18}"/>
              </a:ext>
            </a:extLst>
          </p:cNvPr>
          <p:cNvSpPr txBox="1"/>
          <p:nvPr/>
        </p:nvSpPr>
        <p:spPr>
          <a:xfrm>
            <a:off x="1916673" y="1659334"/>
            <a:ext cx="532393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Bitter" pitchFamily="2" charset="77"/>
                <a:ea typeface="Verdana"/>
                <a:cs typeface="Verdana"/>
                <a:sym typeface="Verdana"/>
              </a:rPr>
              <a:t>SBU COURSES THAT SATISFY THE PREADMISSION REQUIREMENTS</a:t>
            </a:r>
            <a:endParaRPr lang="en-US" sz="1200" b="1" dirty="0">
              <a:latin typeface="Bitter" pitchFamily="2" charset="77"/>
            </a:endParaRPr>
          </a:p>
        </p:txBody>
      </p:sp>
      <p:graphicFrame>
        <p:nvGraphicFramePr>
          <p:cNvPr id="5" name="Table 4">
            <a:extLst>
              <a:ext uri="{FF2B5EF4-FFF2-40B4-BE49-F238E27FC236}">
                <a16:creationId xmlns:a16="http://schemas.microsoft.com/office/drawing/2014/main" id="{1FE76031-2B4C-6201-37FF-2AC8343C8D67}"/>
              </a:ext>
            </a:extLst>
          </p:cNvPr>
          <p:cNvGraphicFramePr>
            <a:graphicFrameLocks noGrp="1"/>
          </p:cNvGraphicFramePr>
          <p:nvPr>
            <p:extLst>
              <p:ext uri="{D42A27DB-BD31-4B8C-83A1-F6EECF244321}">
                <p14:modId xmlns:p14="http://schemas.microsoft.com/office/powerpoint/2010/main" val="3075337456"/>
              </p:ext>
            </p:extLst>
          </p:nvPr>
        </p:nvGraphicFramePr>
        <p:xfrm>
          <a:off x="4761889" y="2108764"/>
          <a:ext cx="4057646" cy="2406207"/>
        </p:xfrm>
        <a:graphic>
          <a:graphicData uri="http://schemas.openxmlformats.org/drawingml/2006/table">
            <a:tbl>
              <a:tblPr firstRow="1" firstCol="1" bandRow="1">
                <a:tableStyleId>{757978B8-B9CF-44B9-AC75-05A7746FB8B4}</a:tableStyleId>
              </a:tblPr>
              <a:tblGrid>
                <a:gridCol w="2243532">
                  <a:extLst>
                    <a:ext uri="{9D8B030D-6E8A-4147-A177-3AD203B41FA5}">
                      <a16:colId xmlns:a16="http://schemas.microsoft.com/office/drawing/2014/main" val="3423435696"/>
                    </a:ext>
                  </a:extLst>
                </a:gridCol>
                <a:gridCol w="699393">
                  <a:extLst>
                    <a:ext uri="{9D8B030D-6E8A-4147-A177-3AD203B41FA5}">
                      <a16:colId xmlns:a16="http://schemas.microsoft.com/office/drawing/2014/main" val="236734620"/>
                    </a:ext>
                  </a:extLst>
                </a:gridCol>
                <a:gridCol w="1114721">
                  <a:extLst>
                    <a:ext uri="{9D8B030D-6E8A-4147-A177-3AD203B41FA5}">
                      <a16:colId xmlns:a16="http://schemas.microsoft.com/office/drawing/2014/main" val="3793608864"/>
                    </a:ext>
                  </a:extLst>
                </a:gridCol>
              </a:tblGrid>
              <a:tr h="0">
                <a:tc>
                  <a:txBody>
                    <a:bodyPr/>
                    <a:lstStyle/>
                    <a:p>
                      <a:pPr marL="0" marR="0">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REQUIRED COURSES</a:t>
                      </a:r>
                    </a:p>
                  </a:txBody>
                  <a:tcPr marL="19050" marR="19050" marT="19050" marB="19050" anchor="ctr"/>
                </a:tc>
                <a:tc>
                  <a:txBody>
                    <a:bodyPr/>
                    <a:lstStyle/>
                    <a:p>
                      <a:pPr marL="0" marR="0" algn="ctr">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 CREDITS</a:t>
                      </a:r>
                    </a:p>
                  </a:txBody>
                  <a:tcPr marL="19050" marR="19050" marT="19050" marB="19050" anchor="ctr"/>
                </a:tc>
                <a:tc>
                  <a:txBody>
                    <a:bodyPr/>
                    <a:lstStyle/>
                    <a:p>
                      <a:pPr marL="0" marR="0" algn="ctr">
                        <a:lnSpc>
                          <a:spcPct val="107000"/>
                        </a:lnSpc>
                        <a:spcBef>
                          <a:spcPts val="0"/>
                        </a:spcBef>
                        <a:spcAft>
                          <a:spcPts val="0"/>
                        </a:spcAft>
                      </a:pPr>
                      <a:r>
                        <a:rPr lang="en-US" sz="1100" b="1" i="0" dirty="0">
                          <a:solidFill>
                            <a:schemeClr val="bg1"/>
                          </a:solidFill>
                          <a:effectLst/>
                          <a:latin typeface="Bitter" pitchFamily="2" charset="77"/>
                          <a:ea typeface="Verdana" panose="020B0604030504040204" pitchFamily="34" charset="0"/>
                          <a:cs typeface="Verdana" panose="020B0604030504040204" pitchFamily="34" charset="0"/>
                        </a:rPr>
                        <a:t>SBU EQUIVALENCY</a:t>
                      </a:r>
                    </a:p>
                  </a:txBody>
                  <a:tcPr marL="9525" marR="9525" marT="9525" marB="9525"/>
                </a:tc>
                <a:extLst>
                  <a:ext uri="{0D108BD9-81ED-4DB2-BD59-A6C34878D82A}">
                    <a16:rowId xmlns:a16="http://schemas.microsoft.com/office/drawing/2014/main" val="3497041284"/>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Psychology</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PSY 103</a:t>
                      </a:r>
                    </a:p>
                  </a:txBody>
                  <a:tcPr marL="9525" marR="9525" marT="9525" marB="9525"/>
                </a:tc>
                <a:extLst>
                  <a:ext uri="{0D108BD9-81ED-4DB2-BD59-A6C34878D82A}">
                    <a16:rowId xmlns:a16="http://schemas.microsoft.com/office/drawing/2014/main" val="1893734998"/>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Humanities</a:t>
                      </a:r>
                    </a:p>
                  </a:txBody>
                  <a:tcPr marL="19050" marR="19050" marT="19050" marB="19050"/>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b="0" i="0">
                          <a:solidFill>
                            <a:schemeClr val="bg1"/>
                          </a:solidFill>
                          <a:effectLst/>
                          <a:latin typeface="Bitter" pitchFamily="2" charset="77"/>
                          <a:ea typeface="Verdana" panose="020B0604030504040204" pitchFamily="34" charset="0"/>
                          <a:cs typeface="Verdana" panose="020B0604030504040204" pitchFamily="34" charset="0"/>
                        </a:rPr>
                        <a:t>SBC: HUM</a:t>
                      </a:r>
                    </a:p>
                  </a:txBody>
                  <a:tcPr marL="9525" marR="9525" marT="9525" marB="9525"/>
                </a:tc>
                <a:extLst>
                  <a:ext uri="{0D108BD9-81ED-4DB2-BD59-A6C34878D82A}">
                    <a16:rowId xmlns:a16="http://schemas.microsoft.com/office/drawing/2014/main" val="2025577578"/>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US History</a:t>
                      </a:r>
                    </a:p>
                  </a:txBody>
                  <a:tcPr marL="19050" marR="19050" marT="19050" marB="19050"/>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SBC: USA</a:t>
                      </a:r>
                    </a:p>
                  </a:txBody>
                  <a:tcPr marL="9525" marR="9525" marT="9525" marB="9525"/>
                </a:tc>
                <a:extLst>
                  <a:ext uri="{0D108BD9-81ED-4DB2-BD59-A6C34878D82A}">
                    <a16:rowId xmlns:a16="http://schemas.microsoft.com/office/drawing/2014/main" val="2959100324"/>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Global Issues</a:t>
                      </a:r>
                    </a:p>
                  </a:txBody>
                  <a:tcPr marL="19050" marR="19050" marT="19050" marB="19050"/>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SBC: GLO</a:t>
                      </a:r>
                    </a:p>
                  </a:txBody>
                  <a:tcPr marL="9525" marR="9525" marT="9525" marB="9525"/>
                </a:tc>
                <a:extLst>
                  <a:ext uri="{0D108BD9-81ED-4DB2-BD59-A6C34878D82A}">
                    <a16:rowId xmlns:a16="http://schemas.microsoft.com/office/drawing/2014/main" val="1799150997"/>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+30 credits of lower division clinical nursing courses</a:t>
                      </a:r>
                    </a:p>
                  </a:txBody>
                  <a:tcPr marL="19050" marR="19050" marT="19050" marB="19050"/>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30</a:t>
                      </a:r>
                    </a:p>
                  </a:txBody>
                  <a:tcPr marL="19050" marR="19050" marT="19050" marB="19050" anchor="ctr"/>
                </a:tc>
                <a:tc>
                  <a:txBody>
                    <a:bodyPr/>
                    <a:lstStyle/>
                    <a:p>
                      <a:pPr marL="0" marR="0" algn="ctr">
                        <a:lnSpc>
                          <a:spcPct val="107000"/>
                        </a:lnSpc>
                        <a:spcBef>
                          <a:spcPts val="0"/>
                        </a:spcBef>
                        <a:spcAft>
                          <a:spcPts val="0"/>
                        </a:spcAft>
                      </a:pPr>
                      <a:endParaRPr lang="en-US" sz="110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727109971"/>
                  </a:ext>
                </a:extLst>
              </a:tr>
              <a:tr h="0">
                <a:tc>
                  <a:txBody>
                    <a:bodyPr/>
                    <a:lstStyle/>
                    <a:p>
                      <a:pPr marL="0" marR="0">
                        <a:lnSpc>
                          <a:spcPct val="107000"/>
                        </a:lnSpc>
                        <a:spcBef>
                          <a:spcPts val="0"/>
                        </a:spcBef>
                        <a:spcAft>
                          <a:spcPts val="0"/>
                        </a:spcAft>
                      </a:pPr>
                      <a:endParaRPr lang="en-US" sz="110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endParaRPr lang="en-US" sz="110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endParaRPr lang="en-US" sz="1100" b="0" i="0" dirty="0">
                        <a:solidFill>
                          <a:schemeClr val="bg1"/>
                        </a:solidFill>
                        <a:effectLst/>
                        <a:latin typeface="Bitter" pitchFamily="2" charset="77"/>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213740583"/>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Total Credits</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42</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 </a:t>
                      </a:r>
                    </a:p>
                  </a:txBody>
                  <a:tcPr marL="9525" marR="9525" marT="9525" marB="9525"/>
                </a:tc>
                <a:extLst>
                  <a:ext uri="{0D108BD9-81ED-4DB2-BD59-A6C34878D82A}">
                    <a16:rowId xmlns:a16="http://schemas.microsoft.com/office/drawing/2014/main" val="3193287051"/>
                  </a:ext>
                </a:extLst>
              </a:tr>
              <a:tr h="0">
                <a:tc>
                  <a:txBody>
                    <a:bodyPr/>
                    <a:lstStyle/>
                    <a:p>
                      <a:pPr marL="0" marR="0">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Overall Credits Required for Program</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60</a:t>
                      </a:r>
                    </a:p>
                  </a:txBody>
                  <a:tcPr marL="19050" marR="19050" marT="19050" marB="19050" anchor="ctr"/>
                </a:tc>
                <a:tc>
                  <a:txBody>
                    <a:bodyPr/>
                    <a:lstStyle/>
                    <a:p>
                      <a:pPr marL="0" marR="0" algn="ctr">
                        <a:lnSpc>
                          <a:spcPct val="107000"/>
                        </a:lnSpc>
                        <a:spcBef>
                          <a:spcPts val="0"/>
                        </a:spcBef>
                        <a:spcAft>
                          <a:spcPts val="0"/>
                        </a:spcAft>
                      </a:pPr>
                      <a:r>
                        <a:rPr lang="en-US" sz="1100" b="0" i="0" dirty="0">
                          <a:solidFill>
                            <a:schemeClr val="bg1"/>
                          </a:solidFill>
                          <a:effectLst/>
                          <a:latin typeface="Bitter" pitchFamily="2" charset="77"/>
                          <a:ea typeface="Verdana" panose="020B0604030504040204" pitchFamily="34" charset="0"/>
                          <a:cs typeface="Verdana" panose="020B0604030504040204" pitchFamily="34" charset="0"/>
                        </a:rPr>
                        <a:t> </a:t>
                      </a:r>
                    </a:p>
                  </a:txBody>
                  <a:tcPr marL="9525" marR="9525" marT="9525" marB="9525"/>
                </a:tc>
                <a:extLst>
                  <a:ext uri="{0D108BD9-81ED-4DB2-BD59-A6C34878D82A}">
                    <a16:rowId xmlns:a16="http://schemas.microsoft.com/office/drawing/2014/main" val="3907592494"/>
                  </a:ext>
                </a:extLst>
              </a:tr>
            </a:tbl>
          </a:graphicData>
        </a:graphic>
      </p:graphicFrame>
      <p:pic>
        <p:nvPicPr>
          <p:cNvPr id="7" name="Audio 6">
            <a:hlinkClick r:id="" action="ppaction://media"/>
            <a:extLst>
              <a:ext uri="{FF2B5EF4-FFF2-40B4-BE49-F238E27FC236}">
                <a16:creationId xmlns:a16="http://schemas.microsoft.com/office/drawing/2014/main" id="{859C1D33-1B46-4D3C-FBBA-48A10EA632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65913" y="3899664"/>
            <a:ext cx="1543050" cy="1543050"/>
          </a:xfrm>
          <a:prstGeom prst="ellipse">
            <a:avLst/>
          </a:prstGeom>
        </p:spPr>
      </p:pic>
    </p:spTree>
    <p:extLst>
      <p:ext uri="{BB962C8B-B14F-4D97-AF65-F5344CB8AC3E}">
        <p14:creationId xmlns:p14="http://schemas.microsoft.com/office/powerpoint/2010/main" val="230706235"/>
      </p:ext>
    </p:extLst>
  </p:cSld>
  <p:clrMapOvr>
    <a:masterClrMapping/>
  </p:clrMapOvr>
  <mc:AlternateContent xmlns:mc="http://schemas.openxmlformats.org/markup-compatibility/2006" xmlns:p14="http://schemas.microsoft.com/office/powerpoint/2010/main">
    <mc:Choice Requires="p14">
      <p:transition spd="slow" p14:dur="2000" advTm="40476"/>
    </mc:Choice>
    <mc:Fallback xmlns="">
      <p:transition spd="slow" advTm="4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206734" y="14598"/>
            <a:ext cx="9350734"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1" name="Google Shape;121;p4"/>
          <p:cNvSpPr txBox="1"/>
          <p:nvPr/>
        </p:nvSpPr>
        <p:spPr>
          <a:xfrm>
            <a:off x="131253" y="208631"/>
            <a:ext cx="8881494"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dirty="0">
                <a:solidFill>
                  <a:schemeClr val="lt1"/>
                </a:solidFill>
                <a:latin typeface="Bitter" pitchFamily="2" charset="77"/>
                <a:ea typeface="Verdana"/>
                <a:cs typeface="Verdana"/>
                <a:sym typeface="Verdana"/>
              </a:rPr>
              <a:t>PREVIOUS DEGREES AND CREDIT WAIVERS</a:t>
            </a:r>
            <a:endParaRPr lang="en-US" sz="3000" b="1" dirty="0">
              <a:latin typeface="Bitter" pitchFamily="2" charset="77"/>
            </a:endParaRPr>
          </a:p>
        </p:txBody>
      </p:sp>
      <p:sp>
        <p:nvSpPr>
          <p:cNvPr id="2" name="TextBox 1">
            <a:extLst>
              <a:ext uri="{FF2B5EF4-FFF2-40B4-BE49-F238E27FC236}">
                <a16:creationId xmlns:a16="http://schemas.microsoft.com/office/drawing/2014/main" id="{71E38EDA-C93E-98E6-761D-C57F3564BF59}"/>
              </a:ext>
            </a:extLst>
          </p:cNvPr>
          <p:cNvSpPr txBox="1"/>
          <p:nvPr/>
        </p:nvSpPr>
        <p:spPr>
          <a:xfrm>
            <a:off x="3724306" y="946036"/>
            <a:ext cx="5352238" cy="3816429"/>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If you have a previous Baccalaureate degree in another discipline, you may be eligible to transfer up to 19 credits of your previous 300-  and 400-level liberal arts courses to the RN to Baccalaureate Program, resulting in a decrease in the number of courses you must complete. Please see below for previous course/credit requirements and required materials.</a:t>
            </a:r>
          </a:p>
          <a:p>
            <a:pPr marL="171450" indent="-171450">
              <a:buClr>
                <a:schemeClr val="bg1"/>
              </a:buClr>
              <a:buFont typeface="Arial" panose="020B0604020202020204" pitchFamily="34" charset="0"/>
              <a:buChar char="•"/>
            </a:pPr>
            <a:endParaRPr lang="en-US" sz="1200" dirty="0">
              <a:solidFill>
                <a:schemeClr val="bg1"/>
              </a:solidFill>
              <a:latin typeface="Bitter Medium" pitchFamily="2" charset="77"/>
              <a:ea typeface="Verdana" panose="020B0604030504040204" pitchFamily="34" charset="0"/>
            </a:endParaRPr>
          </a:p>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Only courses with a minimum grade of C+ shall be considered.</a:t>
            </a:r>
          </a:p>
          <a:p>
            <a:pPr marL="171450" indent="-171450">
              <a:buClr>
                <a:schemeClr val="bg1"/>
              </a:buClr>
              <a:buFont typeface="Arial" panose="020B0604020202020204" pitchFamily="34" charset="0"/>
              <a:buChar char="•"/>
            </a:pPr>
            <a:endParaRPr lang="en-US" sz="1200" u="sng" dirty="0">
              <a:solidFill>
                <a:schemeClr val="bg1"/>
              </a:solidFill>
              <a:latin typeface="Bitter Medium" pitchFamily="2" charset="77"/>
              <a:ea typeface="Verdana" panose="020B0604030504040204" pitchFamily="34" charset="0"/>
            </a:endParaRPr>
          </a:p>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These credits must be from an institution accredited by an agency recognized by the U.S. Secretary of Education.</a:t>
            </a:r>
          </a:p>
          <a:p>
            <a:pPr marL="171450" indent="-171450">
              <a:buClr>
                <a:schemeClr val="bg1"/>
              </a:buClr>
              <a:buFont typeface="Arial" panose="020B0604020202020204" pitchFamily="34" charset="0"/>
              <a:buChar char="•"/>
            </a:pPr>
            <a:endParaRPr lang="en-US" sz="1200" u="sng" dirty="0">
              <a:solidFill>
                <a:schemeClr val="bg1"/>
              </a:solidFill>
              <a:latin typeface="Bitter Medium" pitchFamily="2" charset="77"/>
              <a:ea typeface="Verdana" panose="020B0604030504040204" pitchFamily="34" charset="0"/>
            </a:endParaRPr>
          </a:p>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Official Transcripts and course descriptions must be submitted.</a:t>
            </a:r>
          </a:p>
          <a:p>
            <a:pPr marL="171450" indent="-171450">
              <a:buClr>
                <a:schemeClr val="bg1"/>
              </a:buClr>
              <a:buFont typeface="Arial" panose="020B0604020202020204" pitchFamily="34" charset="0"/>
              <a:buChar char="•"/>
            </a:pPr>
            <a:endParaRPr lang="en-US" sz="1200" dirty="0">
              <a:solidFill>
                <a:schemeClr val="bg1"/>
              </a:solidFill>
              <a:latin typeface="Bitter Medium" pitchFamily="2" charset="77"/>
              <a:ea typeface="Verdana" panose="020B0604030504040204" pitchFamily="34" charset="0"/>
            </a:endParaRPr>
          </a:p>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Decisions regarding transfer credit are made on an individual basis.</a:t>
            </a:r>
          </a:p>
          <a:p>
            <a:pPr marL="171450" indent="-171450">
              <a:buClr>
                <a:schemeClr val="bg1"/>
              </a:buClr>
              <a:buFont typeface="Arial" panose="020B0604020202020204" pitchFamily="34" charset="0"/>
              <a:buChar char="•"/>
            </a:pPr>
            <a:endParaRPr lang="en-US" sz="1200" dirty="0">
              <a:solidFill>
                <a:schemeClr val="bg1"/>
              </a:solidFill>
              <a:latin typeface="Bitter Medium" pitchFamily="2" charset="77"/>
              <a:ea typeface="Verdana" panose="020B0604030504040204" pitchFamily="34" charset="0"/>
            </a:endParaRPr>
          </a:p>
          <a:p>
            <a:pPr marL="171450" indent="-171450">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Grades received for transferred courses are not shown nor are they included in the calculation of the student’s cumulative grade point average at Stony Brook University.</a:t>
            </a:r>
          </a:p>
          <a:p>
            <a:pPr marL="171450" indent="-171450">
              <a:buClr>
                <a:schemeClr val="bg1"/>
              </a:buClr>
              <a:buFont typeface="Arial" panose="020B0604020202020204" pitchFamily="34" charset="0"/>
              <a:buChar char="•"/>
            </a:pPr>
            <a:endParaRPr lang="en-US" dirty="0">
              <a:solidFill>
                <a:schemeClr val="bg1"/>
              </a:solidFill>
              <a:latin typeface="Bitter Medium" pitchFamily="2" charset="77"/>
              <a:ea typeface="Verdana" panose="020B0604030504040204" pitchFamily="34" charset="0"/>
            </a:endParaRPr>
          </a:p>
        </p:txBody>
      </p:sp>
      <p:pic>
        <p:nvPicPr>
          <p:cNvPr id="12" name="Picture 11">
            <a:extLst>
              <a:ext uri="{FF2B5EF4-FFF2-40B4-BE49-F238E27FC236}">
                <a16:creationId xmlns:a16="http://schemas.microsoft.com/office/drawing/2014/main" id="{FB2B4A3C-7947-53AF-1A38-BA927CC3BC2F}"/>
              </a:ext>
            </a:extLst>
          </p:cNvPr>
          <p:cNvPicPr>
            <a:picLocks noChangeAspect="1"/>
          </p:cNvPicPr>
          <p:nvPr/>
        </p:nvPicPr>
        <p:blipFill>
          <a:blip r:embed="rId6"/>
          <a:stretch>
            <a:fillRect/>
          </a:stretch>
        </p:blipFill>
        <p:spPr>
          <a:xfrm>
            <a:off x="0" y="980384"/>
            <a:ext cx="3724306" cy="3537105"/>
          </a:xfrm>
          <a:prstGeom prst="rect">
            <a:avLst/>
          </a:prstGeom>
        </p:spPr>
      </p:pic>
      <p:pic>
        <p:nvPicPr>
          <p:cNvPr id="29" name="Audio 28">
            <a:hlinkClick r:id="" action="ppaction://media"/>
            <a:extLst>
              <a:ext uri="{FF2B5EF4-FFF2-40B4-BE49-F238E27FC236}">
                <a16:creationId xmlns:a16="http://schemas.microsoft.com/office/drawing/2014/main" id="{0F4387AD-FACF-CC29-343A-3BA11BB684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229127" y="4067700"/>
            <a:ext cx="1543050" cy="1543050"/>
          </a:xfrm>
          <a:prstGeom prst="ellipse">
            <a:avLst/>
          </a:prstGeom>
        </p:spPr>
      </p:pic>
    </p:spTree>
    <p:extLst>
      <p:ext uri="{BB962C8B-B14F-4D97-AF65-F5344CB8AC3E}">
        <p14:creationId xmlns:p14="http://schemas.microsoft.com/office/powerpoint/2010/main" val="60954169"/>
      </p:ext>
    </p:extLst>
  </p:cSld>
  <p:clrMapOvr>
    <a:masterClrMapping/>
  </p:clrMapOvr>
  <mc:AlternateContent xmlns:mc="http://schemas.openxmlformats.org/markup-compatibility/2006" xmlns:p14="http://schemas.microsoft.com/office/powerpoint/2010/main">
    <mc:Choice Requires="p14">
      <p:transition spd="slow" p14:dur="2000" advTm="63257"/>
    </mc:Choice>
    <mc:Fallback xmlns="">
      <p:transition spd="slow" advTm="6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5">
            <a:alphaModFix/>
          </a:blip>
          <a:srcRect l="3020" t="4309" b="10053"/>
          <a:stretch/>
        </p:blipFill>
        <p:spPr>
          <a:xfrm>
            <a:off x="-652007" y="0"/>
            <a:ext cx="8748409" cy="5155660"/>
          </a:xfrm>
          <a:prstGeom prst="rect">
            <a:avLst/>
          </a:prstGeom>
          <a:noFill/>
          <a:ln>
            <a:noFill/>
          </a:ln>
        </p:spPr>
      </p:pic>
      <p:sp>
        <p:nvSpPr>
          <p:cNvPr id="128" name="Google Shape;128;p5"/>
          <p:cNvSpPr/>
          <p:nvPr/>
        </p:nvSpPr>
        <p:spPr>
          <a:xfrm>
            <a:off x="5780599" y="0"/>
            <a:ext cx="3363402" cy="5156470"/>
          </a:xfrm>
          <a:prstGeom prst="rect">
            <a:avLst/>
          </a:prstGeom>
          <a:gradFill>
            <a:gsLst>
              <a:gs pos="0">
                <a:srgbClr val="5D0000"/>
              </a:gs>
              <a:gs pos="50000">
                <a:srgbClr val="880000"/>
              </a:gs>
              <a:gs pos="100000">
                <a:srgbClr val="A3000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9" name="Google Shape;129;p5"/>
          <p:cNvSpPr txBox="1"/>
          <p:nvPr/>
        </p:nvSpPr>
        <p:spPr>
          <a:xfrm>
            <a:off x="5995219" y="88490"/>
            <a:ext cx="3148781" cy="30238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lt1"/>
                </a:solidFill>
                <a:latin typeface="Bitter" pitchFamily="2" charset="77"/>
                <a:ea typeface="Verdana"/>
                <a:cs typeface="Verdana"/>
                <a:sym typeface="Verdana"/>
              </a:rPr>
              <a:t>FINANCING QUESTIONS? </a:t>
            </a:r>
            <a:br>
              <a:rPr lang="en-US" sz="1400" b="1" dirty="0">
                <a:solidFill>
                  <a:schemeClr val="lt1"/>
                </a:solidFill>
                <a:latin typeface="Verdana"/>
                <a:ea typeface="Verdana"/>
                <a:cs typeface="Verdana"/>
                <a:sym typeface="Verdana"/>
              </a:rPr>
            </a:br>
            <a:endParaRPr lang="en-US" sz="1400" b="1" dirty="0">
              <a:solidFill>
                <a:schemeClr val="lt1"/>
              </a:solidFill>
              <a:latin typeface="Verdana"/>
              <a:ea typeface="Verdana"/>
              <a:cs typeface="Verdana"/>
              <a:sym typeface="Verdana"/>
            </a:endParaRPr>
          </a:p>
          <a:p>
            <a:pPr marL="0" marR="0" lvl="0" indent="0" algn="l" rtl="0">
              <a:spcBef>
                <a:spcPts val="0"/>
              </a:spcBef>
              <a:spcAft>
                <a:spcPts val="0"/>
              </a:spcAft>
              <a:buNone/>
            </a:pPr>
            <a:r>
              <a:rPr lang="en-US" sz="1400" b="1" dirty="0">
                <a:solidFill>
                  <a:schemeClr val="lt1"/>
                </a:solidFill>
                <a:latin typeface="Bitter" pitchFamily="2" charset="77"/>
                <a:ea typeface="Verdana"/>
                <a:cs typeface="Verdana"/>
                <a:sym typeface="Verdana"/>
              </a:rPr>
              <a:t>Tuition </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Bitter Medium" pitchFamily="2" charset="77"/>
                <a:ea typeface="Verdana"/>
                <a:cs typeface="Verdana"/>
                <a:sym typeface="Verdana"/>
              </a:rPr>
              <a:t>Phone: (631) 632-2455</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Bitter Medium" pitchFamily="2" charset="77"/>
                <a:ea typeface="Verdana"/>
                <a:cs typeface="Verdana"/>
                <a:sym typeface="Verdana"/>
              </a:rPr>
              <a:t>Email: </a:t>
            </a:r>
            <a:r>
              <a:rPr lang="en-US" sz="1400" dirty="0" err="1">
                <a:solidFill>
                  <a:schemeClr val="lt1"/>
                </a:solidFill>
                <a:latin typeface="Bitter Medium" pitchFamily="2" charset="77"/>
                <a:ea typeface="Verdana"/>
                <a:cs typeface="Verdana"/>
                <a:sym typeface="Verdana"/>
              </a:rPr>
              <a:t>studentbilling@stonybrook.edu</a:t>
            </a:r>
            <a:r>
              <a:rPr lang="en-US" sz="1400" dirty="0">
                <a:solidFill>
                  <a:schemeClr val="lt1"/>
                </a:solidFill>
                <a:latin typeface="Bitter Medium" pitchFamily="2" charset="77"/>
                <a:ea typeface="Verdana"/>
                <a:cs typeface="Verdana"/>
                <a:sym typeface="Verdana"/>
              </a:rPr>
              <a:t> </a:t>
            </a:r>
          </a:p>
          <a:p>
            <a:pPr marR="0" lvl="0" algn="l" rtl="0">
              <a:spcBef>
                <a:spcPts val="1500"/>
              </a:spcBef>
              <a:spcAft>
                <a:spcPts val="0"/>
              </a:spcAft>
              <a:buClr>
                <a:schemeClr val="lt1"/>
              </a:buClr>
              <a:buSzPts val="1400"/>
            </a:pPr>
            <a:r>
              <a:rPr lang="en-US" sz="1400" b="1" dirty="0">
                <a:solidFill>
                  <a:schemeClr val="lt1"/>
                </a:solidFill>
                <a:latin typeface="Bitter" pitchFamily="2" charset="77"/>
                <a:ea typeface="Verdana"/>
                <a:cs typeface="Verdana"/>
                <a:sym typeface="Verdana"/>
              </a:rPr>
              <a:t>Financial Aid</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Bitter Medium" pitchFamily="2" charset="77"/>
                <a:ea typeface="Verdana"/>
                <a:cs typeface="Verdana"/>
                <a:sym typeface="Verdana"/>
              </a:rPr>
              <a:t>Phone: (631) 632-6840</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Bitter Medium" pitchFamily="2" charset="77"/>
                <a:ea typeface="Verdana"/>
                <a:cs typeface="Verdana"/>
                <a:sym typeface="Verdana"/>
              </a:rPr>
              <a:t>Email: finaid@stonybrook.edu </a:t>
            </a:r>
          </a:p>
        </p:txBody>
      </p:sp>
      <p:pic>
        <p:nvPicPr>
          <p:cNvPr id="8" name="Audio 7">
            <a:hlinkClick r:id="" action="ppaction://media"/>
            <a:extLst>
              <a:ext uri="{FF2B5EF4-FFF2-40B4-BE49-F238E27FC236}">
                <a16:creationId xmlns:a16="http://schemas.microsoft.com/office/drawing/2014/main" id="{95B3B88E-258E-C7C2-0DCE-E1473255BA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01121"/>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993"/>
    </mc:Choice>
    <mc:Fallback xmlns="">
      <p:transition spd="slow" advTm="5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l="25139" r="6713"/>
          <a:stretch/>
        </p:blipFill>
        <p:spPr>
          <a:xfrm>
            <a:off x="0" y="0"/>
            <a:ext cx="5286703" cy="5143500"/>
          </a:xfrm>
          <a:prstGeom prst="rect">
            <a:avLst/>
          </a:prstGeom>
          <a:noFill/>
          <a:ln>
            <a:noFill/>
          </a:ln>
        </p:spPr>
      </p:pic>
      <p:cxnSp>
        <p:nvCxnSpPr>
          <p:cNvPr id="93" name="Google Shape;93;p2"/>
          <p:cNvCxnSpPr/>
          <p:nvPr/>
        </p:nvCxnSpPr>
        <p:spPr>
          <a:xfrm>
            <a:off x="7737470" y="38227"/>
            <a:ext cx="803366" cy="0"/>
          </a:xfrm>
          <a:prstGeom prst="straightConnector1">
            <a:avLst/>
          </a:prstGeom>
          <a:noFill/>
          <a:ln w="12700" cap="flat" cmpd="sng">
            <a:solidFill>
              <a:schemeClr val="lt1"/>
            </a:solidFill>
            <a:prstDash val="solid"/>
            <a:miter lim="800000"/>
            <a:headEnd type="none" w="sm" len="sm"/>
            <a:tailEnd type="none" w="sm" len="sm"/>
          </a:ln>
        </p:spPr>
      </p:cxnSp>
      <p:sp>
        <p:nvSpPr>
          <p:cNvPr id="94" name="Google Shape;94;p2"/>
          <p:cNvSpPr txBox="1"/>
          <p:nvPr/>
        </p:nvSpPr>
        <p:spPr>
          <a:xfrm>
            <a:off x="6929624" y="2011080"/>
            <a:ext cx="1828800" cy="11213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26,782</a:t>
            </a:r>
            <a:endParaRPr/>
          </a:p>
          <a:p>
            <a:pPr marL="0" marR="0" lvl="0" indent="0" algn="ctr" rtl="0">
              <a:spcBef>
                <a:spcPts val="1500"/>
              </a:spcBef>
              <a:spcAft>
                <a:spcPts val="0"/>
              </a:spcAft>
              <a:buNone/>
            </a:pPr>
            <a:r>
              <a:rPr lang="en-US" sz="1600">
                <a:solidFill>
                  <a:schemeClr val="lt1"/>
                </a:solidFill>
                <a:latin typeface="Verdana"/>
                <a:ea typeface="Verdana"/>
                <a:cs typeface="Verdana"/>
                <a:sym typeface="Verdana"/>
              </a:rPr>
              <a:t>Total </a:t>
            </a:r>
            <a:br>
              <a:rPr lang="en-US" sz="1600">
                <a:solidFill>
                  <a:schemeClr val="lt1"/>
                </a:solidFill>
                <a:latin typeface="Verdana"/>
                <a:ea typeface="Verdana"/>
                <a:cs typeface="Verdana"/>
                <a:sym typeface="Verdana"/>
              </a:rPr>
            </a:br>
            <a:r>
              <a:rPr lang="en-US" sz="1600">
                <a:solidFill>
                  <a:schemeClr val="lt1"/>
                </a:solidFill>
                <a:latin typeface="Verdana"/>
                <a:ea typeface="Verdana"/>
                <a:cs typeface="Verdana"/>
                <a:sym typeface="Verdana"/>
              </a:rPr>
              <a:t>Students</a:t>
            </a:r>
            <a:endParaRPr sz="1600" b="1">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95" name="Google Shape;95;p2"/>
          <p:cNvSpPr txBox="1"/>
          <p:nvPr/>
        </p:nvSpPr>
        <p:spPr>
          <a:xfrm>
            <a:off x="6690176" y="3577122"/>
            <a:ext cx="1828800" cy="11464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18,010</a:t>
            </a:r>
            <a:endParaRPr/>
          </a:p>
          <a:p>
            <a:pPr marL="0" marR="0" lvl="0" indent="0" algn="ctr" rtl="0">
              <a:spcBef>
                <a:spcPts val="1500"/>
              </a:spcBef>
              <a:spcAft>
                <a:spcPts val="0"/>
              </a:spcAft>
              <a:buNone/>
            </a:pPr>
            <a:r>
              <a:rPr lang="en-US" sz="1600">
                <a:solidFill>
                  <a:schemeClr val="lt1"/>
                </a:solidFill>
                <a:latin typeface="Verdana"/>
                <a:ea typeface="Verdana"/>
                <a:cs typeface="Verdana"/>
                <a:sym typeface="Verdana"/>
              </a:rPr>
              <a:t>Undergraduate</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Students</a:t>
            </a:r>
            <a:endParaRPr/>
          </a:p>
        </p:txBody>
      </p:sp>
      <p:sp>
        <p:nvSpPr>
          <p:cNvPr id="96" name="Google Shape;96;p2"/>
          <p:cNvSpPr txBox="1"/>
          <p:nvPr/>
        </p:nvSpPr>
        <p:spPr>
          <a:xfrm>
            <a:off x="7224753" y="879172"/>
            <a:ext cx="1828800"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1,039</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Acre</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Campus</a:t>
            </a:r>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99" name="Google Shape;99;p2"/>
          <p:cNvSpPr/>
          <p:nvPr/>
        </p:nvSpPr>
        <p:spPr>
          <a:xfrm>
            <a:off x="5994" y="9492"/>
            <a:ext cx="9138006" cy="899539"/>
          </a:xfrm>
          <a:prstGeom prst="rect">
            <a:avLst/>
          </a:prstGeom>
          <a:gradFill>
            <a:gsLst>
              <a:gs pos="0">
                <a:srgbClr val="5D0000"/>
              </a:gs>
              <a:gs pos="50000">
                <a:srgbClr val="880000"/>
              </a:gs>
              <a:gs pos="100000">
                <a:srgbClr val="A30000"/>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pic>
        <p:nvPicPr>
          <p:cNvPr id="100" name="Google Shape;100;p2"/>
          <p:cNvPicPr preferRelativeResize="0"/>
          <p:nvPr/>
        </p:nvPicPr>
        <p:blipFill rotWithShape="1">
          <a:blip r:embed="rId6">
            <a:alphaModFix/>
          </a:blip>
          <a:srcRect t="20583" b="4865"/>
          <a:stretch/>
        </p:blipFill>
        <p:spPr>
          <a:xfrm>
            <a:off x="5391807" y="3262148"/>
            <a:ext cx="3752193" cy="1881352"/>
          </a:xfrm>
          <a:prstGeom prst="rect">
            <a:avLst/>
          </a:prstGeom>
          <a:noFill/>
          <a:ln>
            <a:noFill/>
          </a:ln>
        </p:spPr>
      </p:pic>
      <p:sp>
        <p:nvSpPr>
          <p:cNvPr id="101" name="Google Shape;101;p2"/>
          <p:cNvSpPr txBox="1"/>
          <p:nvPr/>
        </p:nvSpPr>
        <p:spPr>
          <a:xfrm>
            <a:off x="112919" y="-42626"/>
            <a:ext cx="8940634" cy="664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95000"/>
              </a:lnSpc>
              <a:spcBef>
                <a:spcPts val="0"/>
              </a:spcBef>
              <a:spcAft>
                <a:spcPts val="0"/>
              </a:spcAft>
              <a:buClr>
                <a:schemeClr val="lt1"/>
              </a:buClr>
              <a:buSzPts val="2000"/>
              <a:buFont typeface="Arial"/>
              <a:buNone/>
            </a:pPr>
            <a:r>
              <a:rPr lang="en-US" sz="2800" b="1" dirty="0">
                <a:solidFill>
                  <a:schemeClr val="lt1"/>
                </a:solidFill>
                <a:latin typeface="Bitter" pitchFamily="2" charset="77"/>
                <a:ea typeface="Verdana"/>
                <a:cs typeface="Verdana"/>
                <a:sym typeface="Verdana"/>
              </a:rPr>
              <a:t>NEW YORK STATE’S FLAGSHIP UNIVERSITY</a:t>
            </a:r>
            <a:endParaRPr lang="en-US" sz="1800" b="1" dirty="0">
              <a:latin typeface="Bitter" pitchFamily="2" charset="77"/>
            </a:endParaRPr>
          </a:p>
        </p:txBody>
      </p:sp>
      <p:sp>
        <p:nvSpPr>
          <p:cNvPr id="2" name="TextBox 1">
            <a:extLst>
              <a:ext uri="{FF2B5EF4-FFF2-40B4-BE49-F238E27FC236}">
                <a16:creationId xmlns:a16="http://schemas.microsoft.com/office/drawing/2014/main" id="{F082C17E-6265-C542-4614-43DD67B8EFEE}"/>
              </a:ext>
            </a:extLst>
          </p:cNvPr>
          <p:cNvSpPr txBox="1"/>
          <p:nvPr/>
        </p:nvSpPr>
        <p:spPr>
          <a:xfrm>
            <a:off x="5341328" y="899450"/>
            <a:ext cx="3661746" cy="2362698"/>
          </a:xfrm>
          <a:prstGeom prst="rect">
            <a:avLst/>
          </a:prstGeom>
          <a:noFill/>
        </p:spPr>
        <p:txBody>
          <a:bodyPr wrap="square" rtlCol="0">
            <a:spAutoFit/>
          </a:bodyPr>
          <a:lstStyle/>
          <a:p>
            <a:pPr>
              <a:lnSpc>
                <a:spcPct val="150000"/>
              </a:lnSpc>
            </a:pPr>
            <a:r>
              <a:rPr lang="en-US" sz="2000" b="1" u="sng" dirty="0">
                <a:latin typeface="Bitter" pitchFamily="2" charset="77"/>
                <a:ea typeface="Verdana" panose="020B0604030504040204" pitchFamily="34" charset="0"/>
                <a:cs typeface="Verdana" panose="020B0604030504040204" pitchFamily="34" charset="0"/>
              </a:rPr>
              <a:t>HEALTH SCIENCES CENTER</a:t>
            </a:r>
          </a:p>
          <a:p>
            <a:pPr>
              <a:lnSpc>
                <a:spcPct val="150000"/>
              </a:lnSpc>
            </a:pPr>
            <a:r>
              <a:rPr lang="en-US" sz="1600" dirty="0">
                <a:latin typeface="Bitter Medium" pitchFamily="2" charset="77"/>
                <a:ea typeface="Verdana" panose="020B0604030504040204" pitchFamily="34" charset="0"/>
                <a:cs typeface="Verdana" panose="020B0604030504040204" pitchFamily="34" charset="0"/>
              </a:rPr>
              <a:t>School of Nursing</a:t>
            </a:r>
          </a:p>
          <a:p>
            <a:pPr>
              <a:lnSpc>
                <a:spcPct val="150000"/>
              </a:lnSpc>
            </a:pPr>
            <a:r>
              <a:rPr lang="en-US" sz="1600" dirty="0">
                <a:latin typeface="Bitter Medium" pitchFamily="2" charset="77"/>
                <a:ea typeface="Verdana" panose="020B0604030504040204" pitchFamily="34" charset="0"/>
                <a:cs typeface="Verdana" panose="020B0604030504040204" pitchFamily="34" charset="0"/>
              </a:rPr>
              <a:t>School of Medicine</a:t>
            </a:r>
          </a:p>
          <a:p>
            <a:pPr>
              <a:lnSpc>
                <a:spcPct val="150000"/>
              </a:lnSpc>
            </a:pPr>
            <a:r>
              <a:rPr lang="en-US" sz="1600" dirty="0">
                <a:latin typeface="Bitter Medium" pitchFamily="2" charset="77"/>
                <a:ea typeface="Verdana" panose="020B0604030504040204" pitchFamily="34" charset="0"/>
                <a:cs typeface="Verdana" panose="020B0604030504040204" pitchFamily="34" charset="0"/>
              </a:rPr>
              <a:t>School of Health Professions</a:t>
            </a:r>
          </a:p>
          <a:p>
            <a:pPr>
              <a:lnSpc>
                <a:spcPct val="150000"/>
              </a:lnSpc>
            </a:pPr>
            <a:r>
              <a:rPr lang="en-US" sz="1600" dirty="0">
                <a:latin typeface="Bitter Medium" pitchFamily="2" charset="77"/>
                <a:ea typeface="Verdana" panose="020B0604030504040204" pitchFamily="34" charset="0"/>
                <a:cs typeface="Verdana" panose="020B0604030504040204" pitchFamily="34" charset="0"/>
              </a:rPr>
              <a:t>School of Social Welfare</a:t>
            </a:r>
          </a:p>
          <a:p>
            <a:pPr>
              <a:lnSpc>
                <a:spcPct val="150000"/>
              </a:lnSpc>
            </a:pPr>
            <a:r>
              <a:rPr lang="en-US" sz="1600" dirty="0">
                <a:latin typeface="Bitter Medium" pitchFamily="2" charset="77"/>
                <a:ea typeface="Verdana" panose="020B0604030504040204" pitchFamily="34" charset="0"/>
                <a:cs typeface="Verdana" panose="020B0604030504040204" pitchFamily="34" charset="0"/>
              </a:rPr>
              <a:t>School of Dental Medicine</a:t>
            </a:r>
          </a:p>
        </p:txBody>
      </p:sp>
      <p:pic>
        <p:nvPicPr>
          <p:cNvPr id="10" name="Audio 9">
            <a:hlinkClick r:id="" action="ppaction://media"/>
            <a:extLst>
              <a:ext uri="{FF2B5EF4-FFF2-40B4-BE49-F238E27FC236}">
                <a16:creationId xmlns:a16="http://schemas.microsoft.com/office/drawing/2014/main" id="{CB41AA2D-F787-25B5-8FE7-1E060EBB43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792675" y="2044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320"/>
    </mc:Choice>
    <mc:Fallback xmlns="">
      <p:transition spd="slow" advTm="1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4"/>
          <p:cNvSpPr/>
          <p:nvPr/>
        </p:nvSpPr>
        <p:spPr>
          <a:xfrm>
            <a:off x="0" y="0"/>
            <a:ext cx="9144000" cy="5143500"/>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1" name="Google Shape;121;p4"/>
          <p:cNvSpPr txBox="1"/>
          <p:nvPr/>
        </p:nvSpPr>
        <p:spPr>
          <a:xfrm>
            <a:off x="309330" y="190949"/>
            <a:ext cx="8667642" cy="1191272"/>
          </a:xfrm>
          <a:prstGeom prst="rect">
            <a:avLst/>
          </a:prstGeom>
          <a:noFill/>
          <a:ln>
            <a:noFill/>
          </a:ln>
        </p:spPr>
        <p:txBody>
          <a:bodyPr spcFirstLastPara="1" wrap="square" lIns="91425" tIns="45700" rIns="91425" bIns="45700" anchor="t" anchorCtr="0">
            <a:noAutofit/>
          </a:bodyPr>
          <a:lstStyle/>
          <a:p>
            <a:pPr marL="0" marR="0" lvl="0" indent="0" algn="l" rtl="0">
              <a:lnSpc>
                <a:spcPct val="111428"/>
              </a:lnSpc>
              <a:spcBef>
                <a:spcPts val="0"/>
              </a:spcBef>
              <a:spcAft>
                <a:spcPts val="0"/>
              </a:spcAft>
              <a:buClr>
                <a:schemeClr val="lt1"/>
              </a:buClr>
              <a:buSzPts val="3500"/>
              <a:buFont typeface="Arial"/>
              <a:buNone/>
            </a:pPr>
            <a:r>
              <a:rPr lang="en-US" sz="3000" b="1" dirty="0">
                <a:solidFill>
                  <a:schemeClr val="lt1"/>
                </a:solidFill>
                <a:latin typeface="Bitter" pitchFamily="2" charset="77"/>
                <a:ea typeface="Verdana"/>
                <a:cs typeface="Verdana"/>
                <a:sym typeface="Verdana"/>
              </a:rPr>
              <a:t>SCHOOL OF NURSING PROGRAMS</a:t>
            </a:r>
            <a:endParaRPr lang="en-US" sz="3000" b="1" dirty="0">
              <a:latin typeface="Bitter" pitchFamily="2" charset="77"/>
            </a:endParaRPr>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293427" y="951320"/>
            <a:ext cx="7970292" cy="31623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lt1"/>
                </a:solidFill>
                <a:latin typeface="Bitter" pitchFamily="2" charset="77"/>
                <a:ea typeface="Verdana"/>
                <a:cs typeface="Verdana"/>
                <a:sym typeface="Verdana"/>
              </a:rPr>
              <a:t>POST-LICENSURE ACADEMIC PROGRAMS</a:t>
            </a:r>
            <a:endParaRPr sz="1600" b="1" dirty="0">
              <a:latin typeface="Bitter" pitchFamily="2" charset="77"/>
            </a:endParaRPr>
          </a:p>
          <a:p>
            <a:pPr marL="119063" indent="-119063">
              <a:spcBef>
                <a:spcPts val="1500"/>
              </a:spcBef>
              <a:buClr>
                <a:schemeClr val="lt1"/>
              </a:buClr>
              <a:buSzPts val="1400"/>
              <a:buFont typeface="Arial"/>
              <a:buChar char="•"/>
            </a:pPr>
            <a:r>
              <a:rPr lang="en-US" sz="1200" b="1" dirty="0">
                <a:solidFill>
                  <a:schemeClr val="lt1"/>
                </a:solidFill>
                <a:latin typeface="Bitter" pitchFamily="2" charset="77"/>
                <a:ea typeface="Verdana"/>
                <a:cs typeface="Verdana"/>
                <a:sym typeface="Verdana"/>
              </a:rPr>
              <a:t>REGISTERED NURSE TO BACCALAUREATE </a:t>
            </a:r>
          </a:p>
          <a:p>
            <a:pPr marL="344488" lvl="1" indent="-111125">
              <a:spcBef>
                <a:spcPts val="15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Designed for students with an associate degree or diploma in nursing. New graduates must be licensed within six months of the start of the program. </a:t>
            </a:r>
          </a:p>
          <a:p>
            <a:pPr marL="344488" lvl="1" indent="-111125">
              <a:spcBef>
                <a:spcPts val="15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Requires 60 credits of preadmission coursework.</a:t>
            </a:r>
          </a:p>
          <a:p>
            <a:pPr marL="344488" lvl="1" indent="-111125">
              <a:spcBef>
                <a:spcPts val="15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Upon graduating, you will earn a Bachelor of Science degree with a major in nursing.</a:t>
            </a:r>
          </a:p>
          <a:p>
            <a:pPr marL="119063" indent="-119063">
              <a:spcBef>
                <a:spcPts val="1500"/>
              </a:spcBef>
              <a:buClr>
                <a:schemeClr val="lt1"/>
              </a:buClr>
              <a:buSzPts val="1400"/>
              <a:buFont typeface="Arial"/>
              <a:buChar char="•"/>
            </a:pPr>
            <a:r>
              <a:rPr lang="en-US" sz="1200" b="1" dirty="0">
                <a:solidFill>
                  <a:schemeClr val="lt1"/>
                </a:solidFill>
                <a:latin typeface="Bitter" pitchFamily="2" charset="77"/>
                <a:ea typeface="Verdana"/>
                <a:cs typeface="Verdana"/>
                <a:sym typeface="Verdana"/>
              </a:rPr>
              <a:t>MASTER DEGREE AND ADVANCE CERTIFICATE</a:t>
            </a:r>
          </a:p>
          <a:p>
            <a:pPr marL="119063" indent="-119063">
              <a:spcBef>
                <a:spcPts val="1500"/>
              </a:spcBef>
              <a:buClr>
                <a:schemeClr val="lt1"/>
              </a:buClr>
              <a:buSzPts val="1400"/>
              <a:buFont typeface="Arial"/>
              <a:buChar char="•"/>
            </a:pPr>
            <a:r>
              <a:rPr lang="en-US" sz="1200" b="1" dirty="0">
                <a:solidFill>
                  <a:schemeClr val="lt1"/>
                </a:solidFill>
                <a:latin typeface="Bitter" pitchFamily="2" charset="77"/>
                <a:ea typeface="Verdana"/>
                <a:cs typeface="Verdana"/>
                <a:sym typeface="Verdana"/>
              </a:rPr>
              <a:t>DOCTOR OF NURSING PRACTICE (DNP)</a:t>
            </a:r>
          </a:p>
          <a:p>
            <a:pPr marL="119063" indent="-119063">
              <a:spcBef>
                <a:spcPts val="1500"/>
              </a:spcBef>
              <a:buClr>
                <a:schemeClr val="lt1"/>
              </a:buClr>
              <a:buSzPts val="1400"/>
              <a:buFont typeface="Arial"/>
              <a:buChar char="•"/>
            </a:pPr>
            <a:r>
              <a:rPr lang="en-US" sz="1200" b="1" dirty="0">
                <a:solidFill>
                  <a:schemeClr val="lt1"/>
                </a:solidFill>
                <a:latin typeface="Bitter" pitchFamily="2" charset="77"/>
                <a:ea typeface="Verdana"/>
                <a:cs typeface="Verdana"/>
                <a:sym typeface="Verdana"/>
              </a:rPr>
              <a:t>PHD IN NURSING </a:t>
            </a:r>
          </a:p>
        </p:txBody>
      </p:sp>
      <p:pic>
        <p:nvPicPr>
          <p:cNvPr id="48" name="Audio 47">
            <a:hlinkClick r:id="" action="ppaction://media"/>
            <a:extLst>
              <a:ext uri="{FF2B5EF4-FFF2-40B4-BE49-F238E27FC236}">
                <a16:creationId xmlns:a16="http://schemas.microsoft.com/office/drawing/2014/main" id="{AC0829C6-BC62-5810-2A5F-E6A72E2518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307523" y="3753975"/>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1493"/>
    </mc:Choice>
    <mc:Fallback xmlns="">
      <p:transition spd="slow" advTm="9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25361"/>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0" name="Google Shape;120;p4"/>
          <p:cNvSpPr txBox="1"/>
          <p:nvPr/>
        </p:nvSpPr>
        <p:spPr>
          <a:xfrm>
            <a:off x="132572" y="535435"/>
            <a:ext cx="4456698" cy="4747413"/>
          </a:xfrm>
          <a:prstGeom prst="rect">
            <a:avLst/>
          </a:prstGeom>
          <a:noFill/>
          <a:ln>
            <a:noFill/>
          </a:ln>
        </p:spPr>
        <p:txBody>
          <a:bodyPr spcFirstLastPara="1" wrap="square" lIns="91425" tIns="45700" rIns="91425" bIns="45700" anchor="t" anchorCtr="0">
            <a:spAutoFit/>
          </a:bodyPr>
          <a:lstStyle/>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Completion of the Registered Nurse to Baccalaureate Degree Program will earn a Bachelor of Science degree with a major in nursing. After being admitted into the nursing program, students will be enrolling in both upper-division nursing and liberal arts courses. Our program is designed for students with either an associate’s degree or diploma in nursing. New graduates must be licensed within six months of the start of the program.</a:t>
            </a:r>
          </a:p>
          <a:p>
            <a:pPr>
              <a:spcBef>
                <a:spcPts val="1500"/>
              </a:spcBef>
              <a:buClr>
                <a:schemeClr val="lt1"/>
              </a:buClr>
              <a:buSzPts val="1400"/>
            </a:pPr>
            <a:r>
              <a:rPr lang="en-US" sz="1200" b="1" dirty="0">
                <a:solidFill>
                  <a:schemeClr val="lt1"/>
                </a:solidFill>
                <a:latin typeface="Bitter" pitchFamily="2" charset="77"/>
                <a:ea typeface="Verdana"/>
                <a:cs typeface="Verdana"/>
                <a:sym typeface="Verdana"/>
              </a:rPr>
              <a:t>REGISTERED NURSE TO BACCALAUREATE CURRICULUM </a:t>
            </a:r>
          </a:p>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A part-time, continuous pathway completed over two years: 60 credits taken over this period; 3–11 credits per semester or session.</a:t>
            </a:r>
          </a:p>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Bitter Medium" pitchFamily="2" charset="77"/>
                <a:ea typeface="Verdana"/>
                <a:cs typeface="Verdana"/>
                <a:sym typeface="Verdana"/>
              </a:rPr>
              <a:t>Students with prior baccalaureate degrees in other disciplines may be eligible to apply a maximum of 19 upper-division credits (undergraduate courses numbered 300 or higher) toward the liberal arts &amp; sciences component of the Registered Nurse to Baccalaureate degree program.</a:t>
            </a:r>
            <a:endParaRPr lang="en-US" sz="1200" dirty="0">
              <a:solidFill>
                <a:schemeClr val="bg1"/>
              </a:solidFill>
              <a:latin typeface="Bitter Medium" pitchFamily="2" charset="77"/>
              <a:ea typeface="Verdana"/>
              <a:cs typeface="Verdana"/>
              <a:sym typeface="Verdana"/>
            </a:endParaRPr>
          </a:p>
          <a:p>
            <a:pPr marL="171450" indent="-171450">
              <a:spcBef>
                <a:spcPts val="1500"/>
              </a:spcBef>
              <a:buClr>
                <a:schemeClr val="lt1"/>
              </a:buClr>
              <a:buSzPts val="1400"/>
              <a:buFont typeface="Arial" panose="020B0604020202020204" pitchFamily="34" charset="0"/>
              <a:buChar char="•"/>
            </a:pPr>
            <a:endParaRPr lang="en-US" sz="1200" dirty="0">
              <a:solidFill>
                <a:schemeClr val="lt1"/>
              </a:solidFill>
              <a:latin typeface="Verdana"/>
              <a:ea typeface="Verdana"/>
              <a:cs typeface="Verdana"/>
              <a:sym typeface="Verdana"/>
            </a:endParaRPr>
          </a:p>
        </p:txBody>
      </p:sp>
      <p:sp>
        <p:nvSpPr>
          <p:cNvPr id="121" name="Google Shape;121;p4"/>
          <p:cNvSpPr txBox="1"/>
          <p:nvPr/>
        </p:nvSpPr>
        <p:spPr>
          <a:xfrm>
            <a:off x="238179" y="99004"/>
            <a:ext cx="8667642" cy="762075"/>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2800" b="1" dirty="0">
                <a:solidFill>
                  <a:schemeClr val="lt1"/>
                </a:solidFill>
                <a:latin typeface="Bitter" pitchFamily="2" charset="77"/>
                <a:ea typeface="Verdana"/>
                <a:cs typeface="Verdana"/>
                <a:sym typeface="Verdana"/>
              </a:rPr>
              <a:t>REGISTERED NURSE BACCALAUREATE PROGRAM</a:t>
            </a:r>
            <a:endParaRPr lang="en-US" sz="2800" b="1" dirty="0">
              <a:latin typeface="Bitter" pitchFamily="2" charset="77"/>
            </a:endParaRPr>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4792909" y="689490"/>
            <a:ext cx="4456698" cy="2477561"/>
          </a:xfrm>
          <a:prstGeom prst="rect">
            <a:avLst/>
          </a:prstGeom>
          <a:noFill/>
          <a:ln>
            <a:noFill/>
          </a:ln>
        </p:spPr>
        <p:txBody>
          <a:bodyPr spcFirstLastPara="1" wrap="square" lIns="91425" tIns="45700" rIns="91425" bIns="45700" anchor="t" anchorCtr="0">
            <a:spAutoFit/>
          </a:bodyPr>
          <a:lstStyle/>
          <a:p>
            <a:pPr marL="119063" indent="-119063">
              <a:spcBef>
                <a:spcPts val="600"/>
              </a:spcBef>
              <a:buClr>
                <a:schemeClr val="lt1"/>
              </a:buClr>
              <a:buSzPts val="1400"/>
              <a:buFont typeface="Arial"/>
              <a:buChar char="•"/>
            </a:pPr>
            <a:r>
              <a:rPr lang="en-US" sz="1200" dirty="0">
                <a:solidFill>
                  <a:schemeClr val="bg1"/>
                </a:solidFill>
                <a:latin typeface="Bitter Medium" pitchFamily="2" charset="77"/>
                <a:ea typeface="Verdana"/>
                <a:cs typeface="Verdana"/>
                <a:sym typeface="Verdana"/>
              </a:rPr>
              <a:t>Programs begin once a year starting fall semester.</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Currently there are two on-site days and one virtual synchronous day (6-8 weeks notice given for all mandatory days).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Faculty available on-site and online.</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 predominantly online asynchronous program.</a:t>
            </a:r>
          </a:p>
          <a:p>
            <a:pPr marL="119063" indent="-119063">
              <a:spcBef>
                <a:spcPts val="600"/>
              </a:spcBef>
              <a:buClr>
                <a:schemeClr val="lt1"/>
              </a:buClr>
              <a:buSzPts val="1400"/>
              <a:buFont typeface="Arial"/>
              <a:buChar char="•"/>
            </a:pPr>
            <a:r>
              <a:rPr lang="en-US" sz="1200" dirty="0">
                <a:solidFill>
                  <a:schemeClr val="bg1"/>
                </a:solidFill>
                <a:latin typeface="Bitter Medium" pitchFamily="2" charset="77"/>
                <a:ea typeface="Verdana"/>
                <a:cs typeface="Verdana"/>
                <a:sym typeface="Verdana"/>
              </a:rPr>
              <a:t>All courses are offered through the SON.</a:t>
            </a:r>
          </a:p>
          <a:p>
            <a:pPr marL="119063" indent="-119063">
              <a:spcBef>
                <a:spcPts val="600"/>
              </a:spcBef>
              <a:buClr>
                <a:schemeClr val="lt1"/>
              </a:buClr>
              <a:buSzPts val="1400"/>
              <a:buFont typeface="Arial"/>
              <a:buChar char="•"/>
            </a:pPr>
            <a:r>
              <a:rPr lang="en-US" sz="1200" dirty="0">
                <a:solidFill>
                  <a:schemeClr val="bg1">
                    <a:lumMod val="95000"/>
                  </a:schemeClr>
                </a:solidFill>
                <a:latin typeface="Bitter Medium" pitchFamily="2" charset="77"/>
                <a:ea typeface="Verdana"/>
                <a:cs typeface="Verdana"/>
                <a:sym typeface="Verdana"/>
              </a:rPr>
              <a:t>Seats for all required classes are guaranteed (you can’t be closed out of a required course).</a:t>
            </a:r>
          </a:p>
          <a:p>
            <a:pPr marL="119063" indent="-119063">
              <a:spcBef>
                <a:spcPts val="600"/>
              </a:spcBef>
              <a:buClr>
                <a:schemeClr val="lt1"/>
              </a:buClr>
              <a:buSzPts val="1400"/>
              <a:buFont typeface="Arial"/>
              <a:buChar char="•"/>
            </a:pPr>
            <a:r>
              <a:rPr lang="en-US" sz="1200" dirty="0">
                <a:solidFill>
                  <a:schemeClr val="bg1">
                    <a:lumMod val="95000"/>
                  </a:schemeClr>
                </a:solidFill>
                <a:latin typeface="Bitter Medium" pitchFamily="2" charset="77"/>
                <a:ea typeface="Verdana"/>
                <a:cs typeface="Verdana"/>
                <a:sym typeface="Verdana"/>
              </a:rPr>
              <a:t>Brightspace learning platform.</a:t>
            </a:r>
          </a:p>
        </p:txBody>
      </p:sp>
      <p:cxnSp>
        <p:nvCxnSpPr>
          <p:cNvPr id="8" name="Straight Connector 7">
            <a:extLst>
              <a:ext uri="{FF2B5EF4-FFF2-40B4-BE49-F238E27FC236}">
                <a16:creationId xmlns:a16="http://schemas.microsoft.com/office/drawing/2014/main" id="{6C00811C-F3BA-AF90-1860-B32E140160AA}"/>
              </a:ext>
            </a:extLst>
          </p:cNvPr>
          <p:cNvCxnSpPr/>
          <p:nvPr/>
        </p:nvCxnSpPr>
        <p:spPr>
          <a:xfrm>
            <a:off x="4589270" y="914400"/>
            <a:ext cx="0" cy="3932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Audio 48">
            <a:hlinkClick r:id="" action="ppaction://media"/>
            <a:extLst>
              <a:ext uri="{FF2B5EF4-FFF2-40B4-BE49-F238E27FC236}">
                <a16:creationId xmlns:a16="http://schemas.microsoft.com/office/drawing/2014/main" id="{0D7E620E-88DD-D5D4-18AE-21A9AAF73E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362771" y="3627111"/>
            <a:ext cx="1543050" cy="1543050"/>
          </a:xfrm>
          <a:prstGeom prst="ellipse">
            <a:avLst/>
          </a:prstGeom>
        </p:spPr>
      </p:pic>
    </p:spTree>
    <p:extLst>
      <p:ext uri="{BB962C8B-B14F-4D97-AF65-F5344CB8AC3E}">
        <p14:creationId xmlns:p14="http://schemas.microsoft.com/office/powerpoint/2010/main" val="1051435779"/>
      </p:ext>
    </p:extLst>
  </p:cSld>
  <p:clrMapOvr>
    <a:masterClrMapping/>
  </p:clrMapOvr>
  <mc:AlternateContent xmlns:mc="http://schemas.openxmlformats.org/markup-compatibility/2006" xmlns:p14="http://schemas.microsoft.com/office/powerpoint/2010/main">
    <mc:Choice Requires="p14">
      <p:transition spd="slow" p14:dur="2000" advTm="207621"/>
    </mc:Choice>
    <mc:Fallback xmlns="">
      <p:transition spd="slow" advTm="20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5" name="Picture 4" descr="A group of medical professionals wearing red scrubs and masks&#10;&#10;Description automatically generated">
            <a:extLst>
              <a:ext uri="{FF2B5EF4-FFF2-40B4-BE49-F238E27FC236}">
                <a16:creationId xmlns:a16="http://schemas.microsoft.com/office/drawing/2014/main" id="{05618DF8-F421-C7B4-BC72-81314B0D3151}"/>
              </a:ext>
            </a:extLst>
          </p:cNvPr>
          <p:cNvPicPr>
            <a:picLocks noChangeAspect="1"/>
          </p:cNvPicPr>
          <p:nvPr/>
        </p:nvPicPr>
        <p:blipFill rotWithShape="1">
          <a:blip r:embed="rId5"/>
          <a:srcRect l="12517"/>
          <a:stretch/>
        </p:blipFill>
        <p:spPr>
          <a:xfrm>
            <a:off x="-2743355" y="-62181"/>
            <a:ext cx="6842745" cy="5217444"/>
          </a:xfrm>
          <a:prstGeom prst="rect">
            <a:avLst/>
          </a:prstGeom>
        </p:spPr>
      </p:pic>
      <p:sp>
        <p:nvSpPr>
          <p:cNvPr id="152" name="Google Shape;152;p7"/>
          <p:cNvSpPr/>
          <p:nvPr/>
        </p:nvSpPr>
        <p:spPr>
          <a:xfrm>
            <a:off x="2905553" y="-73944"/>
            <a:ext cx="6402093" cy="5221663"/>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Verdana"/>
              <a:ea typeface="Verdana"/>
              <a:cs typeface="Verdana"/>
              <a:sym typeface="Verdana"/>
            </a:endParaRPr>
          </a:p>
        </p:txBody>
      </p:sp>
      <p:sp>
        <p:nvSpPr>
          <p:cNvPr id="3" name="TextBox 2">
            <a:extLst>
              <a:ext uri="{FF2B5EF4-FFF2-40B4-BE49-F238E27FC236}">
                <a16:creationId xmlns:a16="http://schemas.microsoft.com/office/drawing/2014/main" id="{9D8E0B7C-2718-7524-B8B7-DF0442744193}"/>
              </a:ext>
            </a:extLst>
          </p:cNvPr>
          <p:cNvSpPr txBox="1"/>
          <p:nvPr/>
        </p:nvSpPr>
        <p:spPr>
          <a:xfrm>
            <a:off x="3280458" y="415954"/>
            <a:ext cx="5784027" cy="492443"/>
          </a:xfrm>
          <a:prstGeom prst="rect">
            <a:avLst/>
          </a:prstGeom>
          <a:noFill/>
        </p:spPr>
        <p:txBody>
          <a:bodyPr wrap="square" rtlCol="0">
            <a:spAutoFit/>
          </a:bodyPr>
          <a:lstStyle/>
          <a:p>
            <a:r>
              <a:rPr lang="en-US" sz="2600" b="1" dirty="0">
                <a:solidFill>
                  <a:schemeClr val="lt1"/>
                </a:solidFill>
                <a:latin typeface="Bitter" pitchFamily="2" charset="77"/>
                <a:ea typeface="Verdana" panose="020B0604030504040204" pitchFamily="34" charset="0"/>
                <a:sym typeface="Verdana"/>
              </a:rPr>
              <a:t>PART-TIME DESIGN OF PROGRAM</a:t>
            </a:r>
            <a:endParaRPr lang="en-US" sz="2600" b="1" dirty="0">
              <a:latin typeface="Bitter" pitchFamily="2" charset="77"/>
              <a:ea typeface="Verdana" panose="020B0604030504040204" pitchFamily="34" charset="0"/>
            </a:endParaRPr>
          </a:p>
        </p:txBody>
      </p:sp>
      <p:sp>
        <p:nvSpPr>
          <p:cNvPr id="6" name="TextBox 5">
            <a:extLst>
              <a:ext uri="{FF2B5EF4-FFF2-40B4-BE49-F238E27FC236}">
                <a16:creationId xmlns:a16="http://schemas.microsoft.com/office/drawing/2014/main" id="{38CA4630-805F-2F11-696E-C9979EF0994C}"/>
              </a:ext>
            </a:extLst>
          </p:cNvPr>
          <p:cNvSpPr txBox="1"/>
          <p:nvPr/>
        </p:nvSpPr>
        <p:spPr>
          <a:xfrm>
            <a:off x="3148715" y="1403559"/>
            <a:ext cx="5915771" cy="3847207"/>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latin typeface="Bitter Medium" pitchFamily="2" charset="77"/>
                <a:ea typeface="Verdana" panose="020B0604030504040204" pitchFamily="34" charset="0"/>
              </a:rPr>
              <a:t>All students are accepted on the part-time, continuous pathway.</a:t>
            </a:r>
          </a:p>
          <a:p>
            <a:pPr marL="285750" indent="-285750">
              <a:buClr>
                <a:schemeClr val="bg1"/>
              </a:buClr>
              <a:buFont typeface="Arial" panose="020B0604020202020204" pitchFamily="34" charset="0"/>
              <a:buChar char="•"/>
            </a:pPr>
            <a:endParaRPr lang="en-US" sz="1600" dirty="0">
              <a:solidFill>
                <a:schemeClr val="bg1"/>
              </a:solidFill>
              <a:latin typeface="Bitter Medium" pitchFamily="2" charset="77"/>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Bitter Medium" pitchFamily="2" charset="77"/>
                <a:ea typeface="Verdana" panose="020B0604030504040204" pitchFamily="34" charset="0"/>
              </a:rPr>
              <a:t>The two-year, part-time, continuous pathway was developed for working RNs.</a:t>
            </a:r>
          </a:p>
          <a:p>
            <a:pPr marL="285750" indent="-285750">
              <a:buClr>
                <a:schemeClr val="bg1"/>
              </a:buClr>
              <a:buFont typeface="Arial" panose="020B0604020202020204" pitchFamily="34" charset="0"/>
              <a:buChar char="•"/>
            </a:pPr>
            <a:endParaRPr lang="en-US" sz="1600" dirty="0">
              <a:solidFill>
                <a:schemeClr val="bg1"/>
              </a:solidFill>
              <a:latin typeface="Bitter Medium" pitchFamily="2" charset="77"/>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Bitter Medium" pitchFamily="2" charset="77"/>
                <a:ea typeface="Verdana" panose="020B0604030504040204" pitchFamily="34" charset="0"/>
              </a:rPr>
              <a:t>Designed so that working students can do well and progress to competitive graduate programs.</a:t>
            </a:r>
          </a:p>
          <a:p>
            <a:pPr marL="285750" indent="-285750">
              <a:buClr>
                <a:schemeClr val="bg1"/>
              </a:buClr>
              <a:buFont typeface="Arial" panose="020B0604020202020204" pitchFamily="34" charset="0"/>
              <a:buChar char="•"/>
            </a:pPr>
            <a:endParaRPr lang="en-US" sz="1600" dirty="0">
              <a:solidFill>
                <a:schemeClr val="bg1"/>
              </a:solidFill>
              <a:latin typeface="Bitter Medium" pitchFamily="2" charset="77"/>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Bitter Medium" pitchFamily="2" charset="77"/>
                <a:ea typeface="Verdana" panose="020B0604030504040204" pitchFamily="34" charset="0"/>
              </a:rPr>
              <a:t>If necessary, transition to a slower pathway is possible.</a:t>
            </a:r>
            <a:endParaRPr lang="en-US" sz="1600" dirty="0">
              <a:latin typeface="Bitter Medium" pitchFamily="2" charset="77"/>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dirty="0"/>
          </a:p>
        </p:txBody>
      </p:sp>
      <p:pic>
        <p:nvPicPr>
          <p:cNvPr id="19" name="Audio 18">
            <a:hlinkClick r:id="" action="ppaction://media"/>
            <a:extLst>
              <a:ext uri="{FF2B5EF4-FFF2-40B4-BE49-F238E27FC236}">
                <a16:creationId xmlns:a16="http://schemas.microsoft.com/office/drawing/2014/main" id="{B8109268-94E8-CBFC-FB58-40C85BBC9E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459715" y="3732216"/>
            <a:ext cx="1543050" cy="1543050"/>
          </a:xfrm>
          <a:prstGeom prst="ellipse">
            <a:avLst/>
          </a:prstGeom>
        </p:spPr>
      </p:pic>
    </p:spTree>
    <p:extLst>
      <p:ext uri="{BB962C8B-B14F-4D97-AF65-F5344CB8AC3E}">
        <p14:creationId xmlns:p14="http://schemas.microsoft.com/office/powerpoint/2010/main" val="1671793604"/>
      </p:ext>
    </p:extLst>
  </p:cSld>
  <p:clrMapOvr>
    <a:masterClrMapping/>
  </p:clrMapOvr>
  <mc:AlternateContent xmlns:mc="http://schemas.openxmlformats.org/markup-compatibility/2006" xmlns:p14="http://schemas.microsoft.com/office/powerpoint/2010/main">
    <mc:Choice Requires="p14">
      <p:transition spd="slow" p14:dur="2000" advTm="42981"/>
    </mc:Choice>
    <mc:Fallback xmlns="">
      <p:transition spd="slow" advTm="4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6" name="Picture 5" descr="A person and person doing cpr&#10;&#10;Description automatically generated">
            <a:extLst>
              <a:ext uri="{FF2B5EF4-FFF2-40B4-BE49-F238E27FC236}">
                <a16:creationId xmlns:a16="http://schemas.microsoft.com/office/drawing/2014/main" id="{A689215E-9E56-E65B-E074-27379377F929}"/>
              </a:ext>
            </a:extLst>
          </p:cNvPr>
          <p:cNvPicPr>
            <a:picLocks noChangeAspect="1"/>
          </p:cNvPicPr>
          <p:nvPr/>
        </p:nvPicPr>
        <p:blipFill rotWithShape="1">
          <a:blip r:embed="rId5"/>
          <a:srcRect l="15926" r="29715"/>
          <a:stretch/>
        </p:blipFill>
        <p:spPr>
          <a:xfrm>
            <a:off x="5589141" y="-25209"/>
            <a:ext cx="4241609" cy="5179159"/>
          </a:xfrm>
          <a:prstGeom prst="rect">
            <a:avLst/>
          </a:prstGeom>
        </p:spPr>
      </p:pic>
      <p:pic>
        <p:nvPicPr>
          <p:cNvPr id="4" name="Picture 3" descr="A person in a white coat standing next to a sign&#10;&#10;Description automatically generated">
            <a:extLst>
              <a:ext uri="{FF2B5EF4-FFF2-40B4-BE49-F238E27FC236}">
                <a16:creationId xmlns:a16="http://schemas.microsoft.com/office/drawing/2014/main" id="{01270549-546A-AB94-FED8-579830A7CA59}"/>
              </a:ext>
            </a:extLst>
          </p:cNvPr>
          <p:cNvPicPr>
            <a:picLocks noChangeAspect="1"/>
          </p:cNvPicPr>
          <p:nvPr/>
        </p:nvPicPr>
        <p:blipFill rotWithShape="1">
          <a:blip r:embed="rId6"/>
          <a:srcRect l="4222" r="16312"/>
          <a:stretch/>
        </p:blipFill>
        <p:spPr>
          <a:xfrm>
            <a:off x="-71918" y="-16673"/>
            <a:ext cx="6188712" cy="5179161"/>
          </a:xfrm>
          <a:prstGeom prst="rect">
            <a:avLst/>
          </a:prstGeom>
        </p:spPr>
      </p:pic>
      <p:sp>
        <p:nvSpPr>
          <p:cNvPr id="138" name="Google Shape;138;p6"/>
          <p:cNvSpPr/>
          <p:nvPr/>
        </p:nvSpPr>
        <p:spPr>
          <a:xfrm>
            <a:off x="2658886" y="-5956"/>
            <a:ext cx="3823928" cy="5171800"/>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cxnSp>
        <p:nvCxnSpPr>
          <p:cNvPr id="139" name="Google Shape;139;p6"/>
          <p:cNvCxnSpPr/>
          <p:nvPr/>
        </p:nvCxnSpPr>
        <p:spPr>
          <a:xfrm>
            <a:off x="3054435" y="1134020"/>
            <a:ext cx="3062358" cy="0"/>
          </a:xfrm>
          <a:prstGeom prst="straightConnector1">
            <a:avLst/>
          </a:prstGeom>
          <a:noFill/>
          <a:ln w="12700" cap="flat" cmpd="sng">
            <a:solidFill>
              <a:schemeClr val="lt1"/>
            </a:solidFill>
            <a:prstDash val="solid"/>
            <a:miter lim="800000"/>
            <a:headEnd type="none" w="sm" len="sm"/>
            <a:tailEnd type="none" w="sm" len="sm"/>
          </a:ln>
        </p:spPr>
      </p:cxnSp>
      <p:sp>
        <p:nvSpPr>
          <p:cNvPr id="140" name="Google Shape;140;p6"/>
          <p:cNvSpPr txBox="1"/>
          <p:nvPr/>
        </p:nvSpPr>
        <p:spPr>
          <a:xfrm>
            <a:off x="2522860" y="274530"/>
            <a:ext cx="414985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lt1"/>
                </a:solidFill>
                <a:latin typeface="Bitter" pitchFamily="2" charset="77"/>
                <a:ea typeface="Verdana" panose="020B0604030504040204" pitchFamily="34" charset="0"/>
                <a:cs typeface="Verdana" panose="020B0604030504040204" pitchFamily="34" charset="0"/>
                <a:sym typeface="Verdana"/>
              </a:rPr>
              <a:t>DEADLINES</a:t>
            </a:r>
            <a:r>
              <a:rPr lang="en-US" sz="2000" b="1" dirty="0">
                <a:solidFill>
                  <a:schemeClr val="lt1"/>
                </a:solidFill>
                <a:latin typeface="Verdana" panose="020B0604030504040204" pitchFamily="34" charset="0"/>
                <a:ea typeface="Verdana" panose="020B0604030504040204" pitchFamily="34" charset="0"/>
                <a:cs typeface="Verdana" panose="020B0604030504040204" pitchFamily="34" charset="0"/>
                <a:sym typeface="Verdana"/>
              </a:rPr>
              <a:t>  </a:t>
            </a:r>
            <a:endParaRPr sz="2000" b="1" dirty="0">
              <a:latin typeface="Verdana" panose="020B0604030504040204" pitchFamily="34" charset="0"/>
              <a:ea typeface="Verdana" panose="020B0604030504040204" pitchFamily="34" charset="0"/>
              <a:cs typeface="Verdana" panose="020B0604030504040204" pitchFamily="34" charset="0"/>
            </a:endParaRPr>
          </a:p>
        </p:txBody>
      </p:sp>
      <p:sp>
        <p:nvSpPr>
          <p:cNvPr id="144" name="Google Shape;144;p6"/>
          <p:cNvSpPr txBox="1"/>
          <p:nvPr/>
        </p:nvSpPr>
        <p:spPr>
          <a:xfrm>
            <a:off x="2704853" y="1314363"/>
            <a:ext cx="3733335" cy="2970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00B0F0"/>
                </a:solidFill>
                <a:latin typeface="Bitter" pitchFamily="2" charset="77"/>
                <a:ea typeface="Verdana"/>
                <a:cs typeface="Verdana"/>
                <a:sym typeface="Verdana"/>
              </a:rPr>
              <a:t>AUGUST 1</a:t>
            </a:r>
            <a:endParaRPr lang="en-US" sz="1800" b="1" dirty="0">
              <a:solidFill>
                <a:srgbClr val="00B0F0"/>
              </a:solidFill>
              <a:latin typeface="Bitter" pitchFamily="2" charset="77"/>
            </a:endParaRPr>
          </a:p>
          <a:p>
            <a:pPr marL="0" marR="0" lvl="0" indent="0" algn="ctr" rtl="0">
              <a:spcBef>
                <a:spcPts val="0"/>
              </a:spcBef>
              <a:spcAft>
                <a:spcPts val="0"/>
              </a:spcAft>
              <a:buNone/>
            </a:pPr>
            <a:r>
              <a:rPr lang="en-US" sz="1350" dirty="0">
                <a:solidFill>
                  <a:schemeClr val="lt1"/>
                </a:solidFill>
                <a:latin typeface="Bitter Medium" pitchFamily="2" charset="77"/>
                <a:ea typeface="Verdana"/>
                <a:cs typeface="Verdana"/>
                <a:sym typeface="Verdana"/>
              </a:rPr>
              <a:t>Application Opens</a:t>
            </a:r>
            <a:endParaRPr lang="en-US" dirty="0">
              <a:latin typeface="Bitter Medium" pitchFamily="2" charset="77"/>
            </a:endParaRPr>
          </a:p>
          <a:p>
            <a:pPr marL="0" marR="0" lvl="0" indent="0" algn="ctr" rtl="0">
              <a:spcBef>
                <a:spcPts val="0"/>
              </a:spcBef>
              <a:spcAft>
                <a:spcPts val="0"/>
              </a:spcAft>
              <a:buNone/>
            </a:pPr>
            <a:r>
              <a:rPr lang="en-US" sz="1350" dirty="0">
                <a:solidFill>
                  <a:schemeClr val="lt1"/>
                </a:solidFill>
                <a:latin typeface="Bitter Medium" pitchFamily="2" charset="77"/>
                <a:ea typeface="Verdana"/>
                <a:cs typeface="Verdana"/>
                <a:sym typeface="Verdana"/>
              </a:rPr>
              <a:t>Apply via Common App or SUNY App</a:t>
            </a:r>
            <a:endParaRPr sz="1350" dirty="0">
              <a:solidFill>
                <a:schemeClr val="lt1"/>
              </a:solidFill>
              <a:latin typeface="Bitter Medium" pitchFamily="2" charset="77"/>
              <a:ea typeface="Verdana"/>
              <a:cs typeface="Verdana"/>
              <a:sym typeface="Verdana"/>
            </a:endParaRPr>
          </a:p>
          <a:p>
            <a:pPr marL="0" marR="0" lvl="0" indent="0" algn="ctr" rtl="0">
              <a:spcBef>
                <a:spcPts val="0"/>
              </a:spcBef>
              <a:spcAft>
                <a:spcPts val="0"/>
              </a:spcAft>
              <a:buNone/>
            </a:pPr>
            <a:endParaRPr lang="en-US"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sz="1350" b="1" dirty="0">
              <a:solidFill>
                <a:schemeClr val="lt1"/>
              </a:solidFill>
              <a:latin typeface="Verdana"/>
              <a:ea typeface="Verdana"/>
              <a:cs typeface="Verdana"/>
              <a:sym typeface="Verdana"/>
            </a:endParaRPr>
          </a:p>
          <a:p>
            <a:pPr marL="0" marR="0" lvl="0" indent="0" algn="ctr" rtl="0">
              <a:spcBef>
                <a:spcPts val="0"/>
              </a:spcBef>
              <a:spcAft>
                <a:spcPts val="0"/>
              </a:spcAft>
              <a:buNone/>
            </a:pPr>
            <a:endParaRPr sz="1000" b="1" dirty="0">
              <a:solidFill>
                <a:schemeClr val="lt1"/>
              </a:solidFill>
              <a:latin typeface="Verdana"/>
              <a:ea typeface="Verdana"/>
              <a:cs typeface="Verdana"/>
              <a:sym typeface="Verdana"/>
            </a:endParaRPr>
          </a:p>
          <a:p>
            <a:pPr marL="0" marR="0" lvl="0" indent="0" algn="ctr" rtl="0">
              <a:spcBef>
                <a:spcPts val="0"/>
              </a:spcBef>
              <a:spcAft>
                <a:spcPts val="0"/>
              </a:spcAft>
              <a:buNone/>
            </a:pPr>
            <a:r>
              <a:rPr lang="en-US" sz="1600" b="1" dirty="0">
                <a:solidFill>
                  <a:srgbClr val="00B0F0"/>
                </a:solidFill>
                <a:latin typeface="Bitter" pitchFamily="2" charset="77"/>
                <a:ea typeface="Verdana"/>
                <a:cs typeface="Verdana"/>
                <a:sym typeface="Verdana"/>
              </a:rPr>
              <a:t>MARCH 1</a:t>
            </a:r>
            <a:endParaRPr lang="en-US" sz="1800" b="1" dirty="0">
              <a:solidFill>
                <a:srgbClr val="00B0F0"/>
              </a:solidFill>
              <a:latin typeface="Bitter" pitchFamily="2" charset="77"/>
            </a:endParaRPr>
          </a:p>
          <a:p>
            <a:pPr marL="0" marR="0" lvl="0" indent="0" algn="ctr" rtl="0">
              <a:spcBef>
                <a:spcPts val="0"/>
              </a:spcBef>
              <a:spcAft>
                <a:spcPts val="0"/>
              </a:spcAft>
              <a:buNone/>
            </a:pPr>
            <a:r>
              <a:rPr lang="en-US" sz="1350" dirty="0">
                <a:solidFill>
                  <a:schemeClr val="lt1"/>
                </a:solidFill>
                <a:latin typeface="Bitter Medium" pitchFamily="2" charset="77"/>
                <a:ea typeface="Verdana"/>
                <a:cs typeface="Verdana"/>
                <a:sym typeface="Verdana"/>
              </a:rPr>
              <a:t>Application Deadline</a:t>
            </a:r>
            <a:endParaRPr lang="en-US" dirty="0">
              <a:latin typeface="Bitter Medium" pitchFamily="2" charset="77"/>
            </a:endParaRPr>
          </a:p>
          <a:p>
            <a:pPr marL="0" marR="0" lvl="0" indent="0" algn="ctr" rtl="0">
              <a:spcBef>
                <a:spcPts val="0"/>
              </a:spcBef>
              <a:spcAft>
                <a:spcPts val="0"/>
              </a:spcAft>
              <a:buNone/>
            </a:pPr>
            <a:r>
              <a:rPr lang="en-US" sz="1350" dirty="0">
                <a:solidFill>
                  <a:schemeClr val="lt1"/>
                </a:solidFill>
                <a:latin typeface="Bitter Medium" pitchFamily="2" charset="77"/>
                <a:ea typeface="Verdana"/>
                <a:cs typeface="Verdana"/>
                <a:sym typeface="Verdana"/>
              </a:rPr>
              <a:t>All documents must be submitted</a:t>
            </a:r>
          </a:p>
          <a:p>
            <a:pPr marL="0" marR="0" lvl="0" indent="0" algn="ctr" rtl="0">
              <a:spcBef>
                <a:spcPts val="0"/>
              </a:spcBef>
              <a:spcAft>
                <a:spcPts val="0"/>
              </a:spcAft>
              <a:buNone/>
            </a:pPr>
            <a:endParaRPr lang="en-US" sz="1350" b="1" dirty="0">
              <a:solidFill>
                <a:schemeClr val="lt1"/>
              </a:solidFill>
              <a:latin typeface="Verdana"/>
              <a:ea typeface="Verdana"/>
              <a:cs typeface="Verdana"/>
              <a:sym typeface="Verdana"/>
            </a:endParaRPr>
          </a:p>
          <a:p>
            <a:pPr marL="0" marR="0" lvl="0" indent="0" algn="ctr" rtl="0">
              <a:spcBef>
                <a:spcPts val="0"/>
              </a:spcBef>
              <a:spcAft>
                <a:spcPts val="0"/>
              </a:spcAft>
              <a:buNone/>
            </a:pPr>
            <a:endParaRPr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lang="en-US"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sz="1000" dirty="0">
              <a:solidFill>
                <a:schemeClr val="lt1"/>
              </a:solidFill>
              <a:latin typeface="Verdana"/>
              <a:ea typeface="Verdana"/>
              <a:cs typeface="Verdana"/>
              <a:sym typeface="Verdana"/>
            </a:endParaRPr>
          </a:p>
          <a:p>
            <a:pPr marL="0" marR="0" lvl="0" indent="0" algn="ctr" rtl="0">
              <a:spcBef>
                <a:spcPts val="0"/>
              </a:spcBef>
              <a:spcAft>
                <a:spcPts val="0"/>
              </a:spcAft>
              <a:buNone/>
            </a:pPr>
            <a:r>
              <a:rPr lang="en-US" sz="1350" dirty="0">
                <a:solidFill>
                  <a:schemeClr val="lt1"/>
                </a:solidFill>
                <a:latin typeface="Bitter Medium" pitchFamily="2" charset="77"/>
                <a:ea typeface="Verdana"/>
                <a:cs typeface="Verdana"/>
                <a:sym typeface="Verdana"/>
              </a:rPr>
              <a:t>Program Begins Fall Semester</a:t>
            </a:r>
            <a:endParaRPr sz="1350" dirty="0">
              <a:solidFill>
                <a:schemeClr val="lt1"/>
              </a:solidFill>
              <a:latin typeface="Bitter Medium" pitchFamily="2" charset="77"/>
              <a:ea typeface="Verdana"/>
              <a:cs typeface="Verdana"/>
              <a:sym typeface="Verdana"/>
            </a:endParaRPr>
          </a:p>
        </p:txBody>
      </p:sp>
      <p:pic>
        <p:nvPicPr>
          <p:cNvPr id="141" name="Google Shape;141;p6"/>
          <p:cNvPicPr preferRelativeResize="0"/>
          <p:nvPr/>
        </p:nvPicPr>
        <p:blipFill rotWithShape="1">
          <a:blip r:embed="rId7">
            <a:alphaModFix/>
          </a:blip>
          <a:srcRect/>
          <a:stretch/>
        </p:blipFill>
        <p:spPr>
          <a:xfrm>
            <a:off x="4396961" y="3412289"/>
            <a:ext cx="366656" cy="393192"/>
          </a:xfrm>
          <a:prstGeom prst="rect">
            <a:avLst/>
          </a:prstGeom>
          <a:noFill/>
          <a:ln>
            <a:noFill/>
          </a:ln>
        </p:spPr>
      </p:pic>
      <p:pic>
        <p:nvPicPr>
          <p:cNvPr id="2" name="Google Shape;142;p6">
            <a:extLst>
              <a:ext uri="{FF2B5EF4-FFF2-40B4-BE49-F238E27FC236}">
                <a16:creationId xmlns:a16="http://schemas.microsoft.com/office/drawing/2014/main" id="{B4CD8355-1B3C-D610-3C3C-32DAA0729A34}"/>
              </a:ext>
            </a:extLst>
          </p:cNvPr>
          <p:cNvPicPr preferRelativeResize="0"/>
          <p:nvPr/>
        </p:nvPicPr>
        <p:blipFill rotWithShape="1">
          <a:blip r:embed="rId8">
            <a:alphaModFix/>
          </a:blip>
          <a:srcRect/>
          <a:stretch/>
        </p:blipFill>
        <p:spPr>
          <a:xfrm>
            <a:off x="4375805" y="2046205"/>
            <a:ext cx="419617" cy="393391"/>
          </a:xfrm>
          <a:prstGeom prst="rect">
            <a:avLst/>
          </a:prstGeom>
          <a:noFill/>
          <a:ln>
            <a:noFill/>
          </a:ln>
        </p:spPr>
      </p:pic>
      <p:pic>
        <p:nvPicPr>
          <p:cNvPr id="11" name="Audio 10">
            <a:hlinkClick r:id="" action="ppaction://media"/>
            <a:extLst>
              <a:ext uri="{FF2B5EF4-FFF2-40B4-BE49-F238E27FC236}">
                <a16:creationId xmlns:a16="http://schemas.microsoft.com/office/drawing/2014/main" id="{F0CEB764-9F42-82A8-5CCD-9F3E2AC089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3826260" y="3967939"/>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519"/>
    </mc:Choice>
    <mc:Fallback xmlns="">
      <p:transition spd="slow" advTm="3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 descr="A group of people wearing medical scrubs and face masks&#10;&#10;Description automatically generated">
            <a:extLst>
              <a:ext uri="{FF2B5EF4-FFF2-40B4-BE49-F238E27FC236}">
                <a16:creationId xmlns:a16="http://schemas.microsoft.com/office/drawing/2014/main" id="{40585837-A174-85E7-2453-EF06DDFA3207}"/>
              </a:ext>
            </a:extLst>
          </p:cNvPr>
          <p:cNvPicPr>
            <a:picLocks noChangeAspect="1"/>
          </p:cNvPicPr>
          <p:nvPr/>
        </p:nvPicPr>
        <p:blipFill rotWithShape="1">
          <a:blip r:embed="rId5"/>
          <a:srcRect l="24113" r="12161"/>
          <a:stretch/>
        </p:blipFill>
        <p:spPr>
          <a:xfrm>
            <a:off x="-1789311" y="-80996"/>
            <a:ext cx="5010870" cy="5245044"/>
          </a:xfrm>
          <a:prstGeom prst="rect">
            <a:avLst/>
          </a:prstGeom>
        </p:spPr>
      </p:pic>
      <p:sp>
        <p:nvSpPr>
          <p:cNvPr id="152" name="Google Shape;152;p7"/>
          <p:cNvSpPr/>
          <p:nvPr/>
        </p:nvSpPr>
        <p:spPr>
          <a:xfrm>
            <a:off x="2840865" y="-80996"/>
            <a:ext cx="6358573" cy="5245044"/>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sp>
        <p:nvSpPr>
          <p:cNvPr id="154" name="Google Shape;154;p7"/>
          <p:cNvSpPr txBox="1"/>
          <p:nvPr/>
        </p:nvSpPr>
        <p:spPr>
          <a:xfrm>
            <a:off x="2696360" y="179462"/>
            <a:ext cx="6517263"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Bitter" pitchFamily="2" charset="77"/>
                <a:ea typeface="Verdana"/>
                <a:cs typeface="Verdana"/>
                <a:sym typeface="Verdana"/>
              </a:rPr>
              <a:t>ADMISSIONS CRITERIA</a:t>
            </a:r>
            <a:endParaRPr lang="en-US" sz="2000" b="1" dirty="0">
              <a:latin typeface="Bitter" pitchFamily="2" charset="77"/>
            </a:endParaRPr>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2889738" y="956178"/>
            <a:ext cx="6130509" cy="4001055"/>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1200" dirty="0">
                <a:solidFill>
                  <a:srgbClr val="FFFFFF"/>
                </a:solidFill>
                <a:latin typeface="Bitter Medium" pitchFamily="2" charset="77"/>
                <a:ea typeface="Verdana" panose="020B0604030504040204" pitchFamily="34" charset="0"/>
              </a:rPr>
              <a:t>Associate’s degree or diploma in nursing.</a:t>
            </a:r>
            <a:br>
              <a:rPr lang="en-US" sz="1200" dirty="0">
                <a:solidFill>
                  <a:srgbClr val="FFFFFF"/>
                </a:solidFill>
                <a:latin typeface="Bitter Medium" pitchFamily="2" charset="77"/>
                <a:ea typeface="Verdana" panose="020B0604030504040204" pitchFamily="34" charset="0"/>
              </a:rPr>
            </a:br>
            <a:endParaRPr lang="en-US" sz="1200" dirty="0">
              <a:solidFill>
                <a:schemeClr val="bg1"/>
              </a:solidFill>
              <a:latin typeface="Bitter Medium" pitchFamily="2" charset="77"/>
              <a:ea typeface="Verdana" panose="020B0604030504040204" pitchFamily="34" charset="0"/>
            </a:endParaRPr>
          </a:p>
          <a:p>
            <a:pPr marL="171450" marR="0" lvl="0" indent="-171450" algn="l" rtl="0">
              <a:spcBef>
                <a:spcPts val="0"/>
              </a:spcBef>
              <a:spcAft>
                <a:spcPts val="0"/>
              </a:spcAft>
              <a:buClr>
                <a:schemeClr val="bg1"/>
              </a:buClr>
              <a:buFont typeface="Arial" panose="020B0604020202020204" pitchFamily="34" charset="0"/>
              <a:buChar char="•"/>
            </a:pPr>
            <a:r>
              <a:rPr lang="en-US" sz="1200" dirty="0">
                <a:solidFill>
                  <a:schemeClr val="bg1"/>
                </a:solidFill>
                <a:latin typeface="Bitter Medium" pitchFamily="2" charset="77"/>
                <a:ea typeface="Verdana" panose="020B0604030504040204" pitchFamily="34" charset="0"/>
              </a:rPr>
              <a:t>A current unencumbered New York State RN license or new graduate nurses who will be licensed within 6 months of the start of the program.</a:t>
            </a:r>
            <a:br>
              <a:rPr lang="en-US" sz="1200" dirty="0">
                <a:solidFill>
                  <a:schemeClr val="bg1"/>
                </a:solidFill>
                <a:latin typeface="Bitter Medium" pitchFamily="2" charset="77"/>
                <a:ea typeface="Verdana" panose="020B0604030504040204" pitchFamily="34" charset="0"/>
              </a:rPr>
            </a:br>
            <a:endParaRPr sz="1200" dirty="0">
              <a:solidFill>
                <a:schemeClr val="bg1"/>
              </a:solidFill>
              <a:latin typeface="Bitter Medium" pitchFamily="2" charset="77"/>
              <a:ea typeface="Verdana" panose="020B0604030504040204" pitchFamily="34" charset="0"/>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 All required preadmission coursework completed with a grade of C or higher.</a:t>
            </a:r>
            <a:br>
              <a:rPr lang="en-US" sz="1200" dirty="0">
                <a:solidFill>
                  <a:schemeClr val="lt1"/>
                </a:solidFill>
                <a:latin typeface="Bitter Medium" pitchFamily="2" charset="77"/>
                <a:ea typeface="Verdana"/>
                <a:cs typeface="Verdana"/>
                <a:sym typeface="Verdana"/>
              </a:rPr>
            </a:br>
            <a:endParaRPr lang="en-US" sz="1200" dirty="0">
              <a:solidFill>
                <a:schemeClr val="lt1"/>
              </a:solidFill>
              <a:latin typeface="Bitter Medium" pitchFamily="2" charset="77"/>
              <a:ea typeface="Verdana"/>
              <a:cs typeface="Verdana"/>
              <a:sym typeface="Verdana"/>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 C- and D grades are not acceptable/transferable.</a:t>
            </a:r>
            <a:br>
              <a:rPr lang="en-US" sz="1200" dirty="0">
                <a:solidFill>
                  <a:schemeClr val="lt1"/>
                </a:solidFill>
                <a:latin typeface="Bitter Medium" pitchFamily="2" charset="77"/>
                <a:ea typeface="Verdana"/>
                <a:cs typeface="Verdana"/>
                <a:sym typeface="Verdana"/>
              </a:rPr>
            </a:br>
            <a:endParaRPr lang="en-US" sz="1200" dirty="0">
              <a:solidFill>
                <a:schemeClr val="lt1"/>
              </a:solidFill>
              <a:latin typeface="Bitter Medium" pitchFamily="2" charset="77"/>
              <a:ea typeface="Verdana"/>
              <a:cs typeface="Verdana"/>
              <a:sym typeface="Verdana"/>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 Minimum cumulative G.P.A. of 2.5.</a:t>
            </a:r>
            <a:endParaRPr lang="en-US" sz="1200" dirty="0">
              <a:solidFill>
                <a:schemeClr val="lt1"/>
              </a:solidFill>
              <a:highlight>
                <a:srgbClr val="FFFF00"/>
              </a:highlight>
              <a:latin typeface="Bitter Medium" pitchFamily="2" charset="77"/>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r>
              <a:rPr lang="en-US" sz="1200" dirty="0">
                <a:solidFill>
                  <a:schemeClr val="lt1"/>
                </a:solidFill>
                <a:latin typeface="Verdana"/>
                <a:ea typeface="Verdana"/>
                <a:cs typeface="Verdana"/>
                <a:sym typeface="Verdana"/>
              </a:rPr>
              <a:t>     </a:t>
            </a:r>
          </a:p>
        </p:txBody>
      </p:sp>
      <p:sp>
        <p:nvSpPr>
          <p:cNvPr id="5" name="Google Shape;120;p4">
            <a:extLst>
              <a:ext uri="{FF2B5EF4-FFF2-40B4-BE49-F238E27FC236}">
                <a16:creationId xmlns:a16="http://schemas.microsoft.com/office/drawing/2014/main" id="{D61D6F4C-28B9-A107-2FC8-E1DDEFD316CA}"/>
              </a:ext>
            </a:extLst>
          </p:cNvPr>
          <p:cNvSpPr txBox="1"/>
          <p:nvPr/>
        </p:nvSpPr>
        <p:spPr>
          <a:xfrm>
            <a:off x="2889738" y="3325588"/>
            <a:ext cx="5644282"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lt1"/>
                </a:solidFill>
                <a:latin typeface="Bitter" pitchFamily="2" charset="77"/>
                <a:ea typeface="Verdana"/>
                <a:cs typeface="Verdana"/>
                <a:sym typeface="Verdana"/>
              </a:rPr>
              <a:t>SELECTION PROCESS </a:t>
            </a:r>
          </a:p>
          <a:p>
            <a:pPr marL="0" marR="0" lvl="0" indent="0" algn="l" rtl="0">
              <a:spcBef>
                <a:spcPts val="0"/>
              </a:spcBef>
              <a:spcAft>
                <a:spcPts val="0"/>
              </a:spcAft>
              <a:buNone/>
            </a:pPr>
            <a:endParaRPr lang="en-US" sz="1200" b="1" dirty="0">
              <a:solidFill>
                <a:schemeClr val="lt1"/>
              </a:solidFill>
              <a:latin typeface="Verdana"/>
              <a:ea typeface="Verdana"/>
              <a:cs typeface="Verdana"/>
              <a:sym typeface="Verdana"/>
            </a:endParaRPr>
          </a:p>
          <a:p>
            <a:pPr marL="171450" marR="0" lvl="0" indent="-171450" algn="l" rtl="0">
              <a:spcBef>
                <a:spcPts val="0"/>
              </a:spcBef>
              <a:spcAft>
                <a:spcPts val="0"/>
              </a:spcAft>
              <a:buClr>
                <a:schemeClr val="bg1"/>
              </a:buClr>
              <a:buFont typeface="Arial" panose="020B0604020202020204" pitchFamily="34" charset="0"/>
              <a:buChar char="•"/>
            </a:pPr>
            <a:r>
              <a:rPr lang="en-US" sz="1200" dirty="0">
                <a:solidFill>
                  <a:schemeClr val="bg1"/>
                </a:solidFill>
                <a:latin typeface="Bitter Medium" pitchFamily="2" charset="77"/>
                <a:ea typeface="Verdana"/>
                <a:cs typeface="Verdana"/>
                <a:sym typeface="Verdana"/>
              </a:rPr>
              <a:t>Admission and Academic Standing Committee makes final decision regarding selections of incoming classes. </a:t>
            </a:r>
          </a:p>
        </p:txBody>
      </p:sp>
      <p:pic>
        <p:nvPicPr>
          <p:cNvPr id="16" name="Audio 15">
            <a:hlinkClick r:id="" action="ppaction://media"/>
            <a:extLst>
              <a:ext uri="{FF2B5EF4-FFF2-40B4-BE49-F238E27FC236}">
                <a16:creationId xmlns:a16="http://schemas.microsoft.com/office/drawing/2014/main" id="{BAAD38B7-6048-64E6-E16F-5078E7FF8F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26070" y="3881456"/>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064"/>
    </mc:Choice>
    <mc:Fallback xmlns="">
      <p:transition spd="slow" advTm="7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Picture 5" descr="A group of people wearing masks and standing in a room&#10;&#10;Description automatically generated">
            <a:extLst>
              <a:ext uri="{FF2B5EF4-FFF2-40B4-BE49-F238E27FC236}">
                <a16:creationId xmlns:a16="http://schemas.microsoft.com/office/drawing/2014/main" id="{EA218C20-04F8-BCD2-63AD-21D9A6B5A65E}"/>
              </a:ext>
            </a:extLst>
          </p:cNvPr>
          <p:cNvPicPr>
            <a:picLocks noChangeAspect="1"/>
          </p:cNvPicPr>
          <p:nvPr/>
        </p:nvPicPr>
        <p:blipFill>
          <a:blip r:embed="rId5"/>
          <a:stretch>
            <a:fillRect/>
          </a:stretch>
        </p:blipFill>
        <p:spPr>
          <a:xfrm>
            <a:off x="-1334018" y="-22037"/>
            <a:ext cx="7826380" cy="5221663"/>
          </a:xfrm>
          <a:prstGeom prst="rect">
            <a:avLst/>
          </a:prstGeom>
        </p:spPr>
      </p:pic>
      <p:sp>
        <p:nvSpPr>
          <p:cNvPr id="152" name="Google Shape;152;p7"/>
          <p:cNvSpPr/>
          <p:nvPr/>
        </p:nvSpPr>
        <p:spPr>
          <a:xfrm>
            <a:off x="2741907" y="-22037"/>
            <a:ext cx="6402093" cy="5302884"/>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sp>
        <p:nvSpPr>
          <p:cNvPr id="154" name="Google Shape;154;p7"/>
          <p:cNvSpPr txBox="1"/>
          <p:nvPr/>
        </p:nvSpPr>
        <p:spPr>
          <a:xfrm>
            <a:off x="2699887" y="83673"/>
            <a:ext cx="6517263"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Bitter" pitchFamily="2" charset="77"/>
                <a:ea typeface="Verdana"/>
                <a:cs typeface="Verdana"/>
                <a:sym typeface="Verdana"/>
              </a:rPr>
              <a:t>ADMISSIONS</a:t>
            </a:r>
            <a:r>
              <a:rPr lang="en-US" sz="1800" b="1" dirty="0">
                <a:solidFill>
                  <a:schemeClr val="lt1"/>
                </a:solidFill>
                <a:latin typeface="Bitter" pitchFamily="2" charset="77"/>
                <a:ea typeface="Verdana"/>
                <a:cs typeface="Verdana"/>
                <a:sym typeface="Verdana"/>
              </a:rPr>
              <a:t> </a:t>
            </a:r>
            <a:r>
              <a:rPr lang="en-US" sz="2800" b="1" dirty="0">
                <a:solidFill>
                  <a:schemeClr val="lt1"/>
                </a:solidFill>
                <a:latin typeface="Bitter" pitchFamily="2" charset="77"/>
                <a:ea typeface="Verdana"/>
                <a:cs typeface="Verdana"/>
                <a:sym typeface="Verdana"/>
              </a:rPr>
              <a:t>REQUIREMENTS</a:t>
            </a:r>
            <a:endParaRPr lang="en-US" sz="2800" b="1" dirty="0">
              <a:latin typeface="Bitter" pitchFamily="2" charset="77"/>
            </a:endParaRPr>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2897689" y="1038433"/>
            <a:ext cx="5787918" cy="4077999"/>
          </a:xfrm>
          <a:prstGeom prst="rect">
            <a:avLst/>
          </a:prstGeom>
          <a:noFill/>
          <a:ln>
            <a:noFill/>
          </a:ln>
        </p:spPr>
        <p:txBody>
          <a:bodyPr spcFirstLastPara="1" wrap="square" lIns="91425" tIns="45700" rIns="91425" bIns="45700" anchor="t" anchorCtr="0">
            <a:spAutoFit/>
          </a:bodyPr>
          <a:lstStyle/>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Official transcripts from all college/universities ever attended must be uploaded to the application. </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Three (3) references must be submitted with your application or emailed to </a:t>
            </a:r>
            <a:r>
              <a:rPr lang="en-US" sz="1200" dirty="0" err="1">
                <a:solidFill>
                  <a:schemeClr val="lt1"/>
                </a:solidFill>
                <a:latin typeface="Bitter Medium" pitchFamily="2" charset="77"/>
                <a:ea typeface="Verdana"/>
                <a:cs typeface="Verdana"/>
                <a:sym typeface="Verdana"/>
              </a:rPr>
              <a:t>enroll@stonybrook.edu</a:t>
            </a:r>
            <a:r>
              <a:rPr lang="en-US" sz="1200" dirty="0">
                <a:solidFill>
                  <a:schemeClr val="lt1"/>
                </a:solidFill>
                <a:latin typeface="Bitter Medium" pitchFamily="2" charset="77"/>
                <a:ea typeface="Verdana"/>
                <a:cs typeface="Verdana"/>
                <a:sym typeface="Verdana"/>
              </a:rPr>
              <a:t>.</a:t>
            </a:r>
          </a:p>
          <a:p>
            <a:pPr marL="344488" lvl="1" indent="-82550">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Vary your selection. Family and friends are not acceptable references. </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Personal statement/essay.</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Resume.</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Completion of all preadmission coursework is required prior to starting the program.</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All outstanding preadmission coursework must be included on official transcripts and submitted and evaluated prior to the first day of classes. New associate degree graduates will be given additional time to submit their school of nursing transcripts.</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pic>
        <p:nvPicPr>
          <p:cNvPr id="10" name="Audio 9">
            <a:hlinkClick r:id="" action="ppaction://media"/>
            <a:extLst>
              <a:ext uri="{FF2B5EF4-FFF2-40B4-BE49-F238E27FC236}">
                <a16:creationId xmlns:a16="http://schemas.microsoft.com/office/drawing/2014/main" id="{5F65B4FF-47C3-078E-CAE0-D61F40A9DA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491520" y="3843507"/>
            <a:ext cx="1543050" cy="1543050"/>
          </a:xfrm>
          <a:prstGeom prst="ellipse">
            <a:avLst/>
          </a:prstGeom>
        </p:spPr>
      </p:pic>
    </p:spTree>
    <p:extLst>
      <p:ext uri="{BB962C8B-B14F-4D97-AF65-F5344CB8AC3E}">
        <p14:creationId xmlns:p14="http://schemas.microsoft.com/office/powerpoint/2010/main" val="3065483801"/>
      </p:ext>
    </p:extLst>
  </p:cSld>
  <p:clrMapOvr>
    <a:masterClrMapping/>
  </p:clrMapOvr>
  <mc:AlternateContent xmlns:mc="http://schemas.openxmlformats.org/markup-compatibility/2006" xmlns:p14="http://schemas.microsoft.com/office/powerpoint/2010/main">
    <mc:Choice Requires="p14">
      <p:transition spd="slow" p14:dur="2000" advTm="49853"/>
    </mc:Choice>
    <mc:Fallback xmlns="">
      <p:transition spd="slow" advTm="4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 descr="A medical personnel putting on a dummy&#10;&#10;Description automatically generated with medium confidence">
            <a:extLst>
              <a:ext uri="{FF2B5EF4-FFF2-40B4-BE49-F238E27FC236}">
                <a16:creationId xmlns:a16="http://schemas.microsoft.com/office/drawing/2014/main" id="{7254DD92-7A07-DF63-582E-53B576135780}"/>
              </a:ext>
            </a:extLst>
          </p:cNvPr>
          <p:cNvPicPr>
            <a:picLocks noChangeAspect="1"/>
          </p:cNvPicPr>
          <p:nvPr/>
        </p:nvPicPr>
        <p:blipFill>
          <a:blip r:embed="rId5"/>
          <a:stretch>
            <a:fillRect/>
          </a:stretch>
        </p:blipFill>
        <p:spPr>
          <a:xfrm>
            <a:off x="-10274" y="-10274"/>
            <a:ext cx="7709227" cy="5143500"/>
          </a:xfrm>
          <a:prstGeom prst="rect">
            <a:avLst/>
          </a:prstGeom>
        </p:spPr>
      </p:pic>
      <p:sp>
        <p:nvSpPr>
          <p:cNvPr id="152" name="Google Shape;152;p7"/>
          <p:cNvSpPr/>
          <p:nvPr/>
        </p:nvSpPr>
        <p:spPr>
          <a:xfrm>
            <a:off x="3863082" y="-55464"/>
            <a:ext cx="5280917" cy="5355199"/>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sp>
        <p:nvSpPr>
          <p:cNvPr id="154" name="Google Shape;154;p7"/>
          <p:cNvSpPr txBox="1"/>
          <p:nvPr/>
        </p:nvSpPr>
        <p:spPr>
          <a:xfrm>
            <a:off x="3782840" y="190349"/>
            <a:ext cx="544139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Bitter" pitchFamily="2" charset="77"/>
                <a:ea typeface="Verdana"/>
                <a:cs typeface="Verdana"/>
                <a:sym typeface="Verdana"/>
              </a:rPr>
              <a:t>PROGRAM ADMISSIONS REQUIREMENTS </a:t>
            </a:r>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4101388" y="756927"/>
            <a:ext cx="4804299" cy="4462720"/>
          </a:xfrm>
          <a:prstGeom prst="rect">
            <a:avLst/>
          </a:prstGeom>
          <a:noFill/>
          <a:ln>
            <a:noFill/>
          </a:ln>
        </p:spPr>
        <p:txBody>
          <a:bodyPr spcFirstLastPara="1" wrap="square" lIns="91425" tIns="45700" rIns="91425" bIns="45700" anchor="t" anchorCtr="0">
            <a:spAutoFit/>
          </a:bodyPr>
          <a:lstStyle/>
          <a:p>
            <a:pPr>
              <a:spcBef>
                <a:spcPts val="600"/>
              </a:spcBef>
              <a:buClr>
                <a:schemeClr val="lt1"/>
              </a:buClr>
              <a:buSzPts val="1400"/>
            </a:pPr>
            <a:r>
              <a:rPr lang="en-US" sz="1200" dirty="0">
                <a:solidFill>
                  <a:schemeClr val="lt1"/>
                </a:solidFill>
                <a:latin typeface="Bitter Medium" pitchFamily="2" charset="77"/>
                <a:ea typeface="Verdana"/>
                <a:cs typeface="Verdana"/>
                <a:sym typeface="Verdana"/>
              </a:rPr>
              <a:t>Applications to the program are required to complete only the following preadmission course work:</a:t>
            </a:r>
          </a:p>
          <a:p>
            <a:pPr marL="119063" indent="-119063">
              <a:spcBef>
                <a:spcPts val="600"/>
              </a:spcBef>
              <a:buClr>
                <a:schemeClr val="lt1"/>
              </a:buClr>
              <a:buSzPts val="1400"/>
              <a:buFont typeface="Arial"/>
              <a:buChar char="•"/>
            </a:pPr>
            <a:endParaRPr lang="en-US" sz="1200" dirty="0">
              <a:solidFill>
                <a:schemeClr val="lt1"/>
              </a:solidFill>
              <a:latin typeface="Bitter Medium" pitchFamily="2" charset="77"/>
              <a:ea typeface="Verdana"/>
              <a:cs typeface="Verdana"/>
              <a:sym typeface="Verdana"/>
            </a:endParaRP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30 credits of lower division clinical nursing courses. </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English Composition</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Intro to Psychology</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4 credits of Microbiology with Lab</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4 credits of Anatomy and Physiology I with lab</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4 credits of Anatomy and Physiology II with lab</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Statistics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Humanities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U.S. History</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3 credits of Global Issues</a:t>
            </a:r>
          </a:p>
          <a:p>
            <a:pPr marL="119063" indent="-119063">
              <a:spcBef>
                <a:spcPts val="600"/>
              </a:spcBef>
              <a:buClr>
                <a:schemeClr val="lt1"/>
              </a:buClr>
              <a:buSzPts val="1400"/>
              <a:buFont typeface="Arial"/>
              <a:buChar char="•"/>
            </a:pPr>
            <a:r>
              <a:rPr lang="en-US" sz="1200" dirty="0">
                <a:solidFill>
                  <a:schemeClr val="lt1"/>
                </a:solidFill>
                <a:latin typeface="Bitter Medium" pitchFamily="2" charset="77"/>
                <a:ea typeface="Verdana"/>
                <a:cs typeface="Verdana"/>
                <a:sym typeface="Verdana"/>
              </a:rPr>
              <a:t>Total of 60 minimum credits of preadmission coursework.</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pic>
        <p:nvPicPr>
          <p:cNvPr id="14" name="Audio 13">
            <a:hlinkClick r:id="" action="ppaction://media"/>
            <a:extLst>
              <a:ext uri="{FF2B5EF4-FFF2-40B4-BE49-F238E27FC236}">
                <a16:creationId xmlns:a16="http://schemas.microsoft.com/office/drawing/2014/main" id="{1721EE4B-CE1B-A895-660B-776FCA30E9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402754" y="4095320"/>
            <a:ext cx="1543050" cy="1543050"/>
          </a:xfrm>
          <a:prstGeom prst="ellipse">
            <a:avLst/>
          </a:prstGeom>
        </p:spPr>
      </p:pic>
    </p:spTree>
    <p:extLst>
      <p:ext uri="{BB962C8B-B14F-4D97-AF65-F5344CB8AC3E}">
        <p14:creationId xmlns:p14="http://schemas.microsoft.com/office/powerpoint/2010/main" val="3334623461"/>
      </p:ext>
    </p:extLst>
  </p:cSld>
  <p:clrMapOvr>
    <a:masterClrMapping/>
  </p:clrMapOvr>
  <mc:AlternateContent xmlns:mc="http://schemas.openxmlformats.org/markup-compatibility/2006" xmlns:p14="http://schemas.microsoft.com/office/powerpoint/2010/main">
    <mc:Choice Requires="p14">
      <p:transition spd="slow" p14:dur="2000" advTm="78198"/>
    </mc:Choice>
    <mc:Fallback xmlns="">
      <p:transition spd="slow" advTm="7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Stony Brook University">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9D8D1F71955443B1ECB137BCCFF42B" ma:contentTypeVersion="0" ma:contentTypeDescription="Create a new document." ma:contentTypeScope="" ma:versionID="565367d20ac365f3cbc924928f157506">
  <xsd:schema xmlns:xsd="http://www.w3.org/2001/XMLSchema" xmlns:xs="http://www.w3.org/2001/XMLSchema" xmlns:p="http://schemas.microsoft.com/office/2006/metadata/properties" targetNamespace="http://schemas.microsoft.com/office/2006/metadata/properties" ma:root="true" ma:fieldsID="b2291d5a938c4d6ca23557e840db0b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1AC990-6E21-4912-B9B0-C29DC72C3D4C}">
  <ds:schemaRefs>
    <ds:schemaRef ds:uri="http://schemas.microsoft.com/sharepoint/v3/contenttype/forms"/>
  </ds:schemaRefs>
</ds:datastoreItem>
</file>

<file path=customXml/itemProps2.xml><?xml version="1.0" encoding="utf-8"?>
<ds:datastoreItem xmlns:ds="http://schemas.openxmlformats.org/officeDocument/2006/customXml" ds:itemID="{4AA7618B-24C9-49A4-A5B3-1654B02A1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1C80848-02D2-48E8-8C77-8BAFA3CAF4C2}">
  <ds:schemaRef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15624</TotalTime>
  <Words>1476</Words>
  <Application>Microsoft Macintosh PowerPoint</Application>
  <PresentationFormat>On-screen Show (16:9)</PresentationFormat>
  <Paragraphs>232</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Bitter</vt:lpstr>
      <vt:lpstr>Bitter Medium</vt:lpstr>
      <vt:lpstr>Calibri</vt:lpstr>
      <vt:lpstr>Georgia</vt:lpstr>
      <vt:lpstr>Verdana</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Capitelli, Andrew</cp:lastModifiedBy>
  <cp:revision>66</cp:revision>
  <dcterms:created xsi:type="dcterms:W3CDTF">2015-10-16T18:36:57Z</dcterms:created>
  <dcterms:modified xsi:type="dcterms:W3CDTF">2025-04-28T13:51:30Z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0x010100E09D8D1F71955443B1ECB137BCCFF42B</vt:lpwstr>
  </property>
</Properties>
</file>