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9" r:id="rId17"/>
    <p:sldId id="272" r:id="rId18"/>
    <p:sldId id="273" r:id="rId19"/>
    <p:sldId id="274" r:id="rId20"/>
    <p:sldId id="275" r:id="rId21"/>
    <p:sldId id="276" r:id="rId22"/>
    <p:sldId id="277" r:id="rId23"/>
  </p:sldIdLst>
  <p:sldSz cx="9144000" cy="6858000" type="screen4x3"/>
  <p:notesSz cx="9309100" cy="6954838"/>
  <p:embeddedFontLst>
    <p:embeddedFont>
      <p:font typeface="Century Schoolbook" panose="02040604050505020304" pitchFamily="18" charset="0"/>
      <p:regular r:id="rId25"/>
      <p:bold r:id="rId26"/>
      <p:italic r:id="rId27"/>
      <p:boldItalic r:id="rId28"/>
    </p:embeddedFont>
    <p:embeddedFont>
      <p:font typeface="Merriweather Sans" panose="020B0604020202020204" charset="0"/>
      <p:regular r:id="rId29"/>
      <p:bold r:id="rId30"/>
      <p:italic r:id="rId31"/>
      <p:boldItalic r:id="rId32"/>
    </p:embeddedFont>
    <p:embeddedFont>
      <p:font typeface="Helvetica Neue"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
          <p15:clr>
            <a:srgbClr val="A4A3A4"/>
          </p15:clr>
        </p15:guide>
        <p15:guide id="2" pos="28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2JdiiFaHdep9C5h2Z+k2xUdVa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3FBD4-C25C-4F85-B866-22D06E77B170}" v="6" dt="2022-10-21T18:14:46.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2"/>
      </p:cViewPr>
      <p:guideLst>
        <p:guide orient="horz" pos="193"/>
        <p:guide pos="2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0" Type="http://schemas.openxmlformats.org/officeDocument/2006/relationships/slide" Target="slides/slide18.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na Artagaveytia Hernández" userId="f2482df7f8db234d" providerId="LiveId" clId="{7A93FBD4-C25C-4F85-B866-22D06E77B170}"/>
    <pc:docChg chg="custSel modSld">
      <pc:chgData name="Silvana Artagaveytia Hernández" userId="f2482df7f8db234d" providerId="LiveId" clId="{7A93FBD4-C25C-4F85-B866-22D06E77B170}" dt="2022-10-21T18:15:27.924" v="130" actId="1076"/>
      <pc:docMkLst>
        <pc:docMk/>
      </pc:docMkLst>
      <pc:sldChg chg="modSp mod">
        <pc:chgData name="Silvana Artagaveytia Hernández" userId="f2482df7f8db234d" providerId="LiveId" clId="{7A93FBD4-C25C-4F85-B866-22D06E77B170}" dt="2022-10-21T17:54:54.245" v="9" actId="207"/>
        <pc:sldMkLst>
          <pc:docMk/>
          <pc:sldMk cId="0" sldId="261"/>
        </pc:sldMkLst>
        <pc:spChg chg="mod">
          <ac:chgData name="Silvana Artagaveytia Hernández" userId="f2482df7f8db234d" providerId="LiveId" clId="{7A93FBD4-C25C-4F85-B866-22D06E77B170}" dt="2022-10-21T17:54:54.245" v="9" actId="207"/>
          <ac:spMkLst>
            <pc:docMk/>
            <pc:sldMk cId="0" sldId="261"/>
            <ac:spMk id="95" creationId="{00000000-0000-0000-0000-000000000000}"/>
          </ac:spMkLst>
        </pc:spChg>
      </pc:sldChg>
      <pc:sldChg chg="delSp modSp mod delAnim">
        <pc:chgData name="Silvana Artagaveytia Hernández" userId="f2482df7f8db234d" providerId="LiveId" clId="{7A93FBD4-C25C-4F85-B866-22D06E77B170}" dt="2022-10-21T18:15:27.924" v="130" actId="1076"/>
        <pc:sldMkLst>
          <pc:docMk/>
          <pc:sldMk cId="0" sldId="265"/>
        </pc:sldMkLst>
        <pc:spChg chg="mod">
          <ac:chgData name="Silvana Artagaveytia Hernández" userId="f2482df7f8db234d" providerId="LiveId" clId="{7A93FBD4-C25C-4F85-B866-22D06E77B170}" dt="2022-10-21T17:57:11.904" v="120" actId="20577"/>
          <ac:spMkLst>
            <pc:docMk/>
            <pc:sldMk cId="0" sldId="265"/>
            <ac:spMk id="124" creationId="{00000000-0000-0000-0000-000000000000}"/>
          </ac:spMkLst>
        </pc:spChg>
        <pc:picChg chg="del">
          <ac:chgData name="Silvana Artagaveytia Hernández" userId="f2482df7f8db234d" providerId="LiveId" clId="{7A93FBD4-C25C-4F85-B866-22D06E77B170}" dt="2022-10-21T18:04:52.621" v="123" actId="478"/>
          <ac:picMkLst>
            <pc:docMk/>
            <pc:sldMk cId="0" sldId="265"/>
            <ac:picMk id="2" creationId="{AE2F614D-ACEC-C8C3-E2EF-BC153BFD5BC6}"/>
          </ac:picMkLst>
        </pc:picChg>
        <pc:picChg chg="del">
          <ac:chgData name="Silvana Artagaveytia Hernández" userId="f2482df7f8db234d" providerId="LiveId" clId="{7A93FBD4-C25C-4F85-B866-22D06E77B170}" dt="2022-10-21T18:06:21.837" v="124" actId="478"/>
          <ac:picMkLst>
            <pc:docMk/>
            <pc:sldMk cId="0" sldId="265"/>
            <ac:picMk id="3" creationId="{8386A679-55CC-1593-2017-BEF4220B7ED5}"/>
          </ac:picMkLst>
        </pc:picChg>
        <pc:picChg chg="del mod">
          <ac:chgData name="Silvana Artagaveytia Hernández" userId="f2482df7f8db234d" providerId="LiveId" clId="{7A93FBD4-C25C-4F85-B866-22D06E77B170}" dt="2022-10-21T18:03:09.996" v="122" actId="478"/>
          <ac:picMkLst>
            <pc:docMk/>
            <pc:sldMk cId="0" sldId="265"/>
            <ac:picMk id="4" creationId="{534C71D5-B92B-78AC-D267-94BB2713D5B6}"/>
          </ac:picMkLst>
        </pc:picChg>
        <pc:picChg chg="del">
          <ac:chgData name="Silvana Artagaveytia Hernández" userId="f2482df7f8db234d" providerId="LiveId" clId="{7A93FBD4-C25C-4F85-B866-22D06E77B170}" dt="2022-10-21T18:10:24.331" v="125" actId="478"/>
          <ac:picMkLst>
            <pc:docMk/>
            <pc:sldMk cId="0" sldId="265"/>
            <ac:picMk id="5" creationId="{2A3F24E2-C18E-3B20-CFEF-7DBD8FC14139}"/>
          </ac:picMkLst>
        </pc:picChg>
        <pc:picChg chg="del mod">
          <ac:chgData name="Silvana Artagaveytia Hernández" userId="f2482df7f8db234d" providerId="LiveId" clId="{7A93FBD4-C25C-4F85-B866-22D06E77B170}" dt="2022-10-21T18:12:54.973" v="127" actId="478"/>
          <ac:picMkLst>
            <pc:docMk/>
            <pc:sldMk cId="0" sldId="265"/>
            <ac:picMk id="6" creationId="{C9D155A3-2F6C-F1A6-F24C-809FFE76AFB2}"/>
          </ac:picMkLst>
        </pc:picChg>
        <pc:picChg chg="del">
          <ac:chgData name="Silvana Artagaveytia Hernández" userId="f2482df7f8db234d" providerId="LiveId" clId="{7A93FBD4-C25C-4F85-B866-22D06E77B170}" dt="2022-10-21T18:14:10.019" v="128" actId="478"/>
          <ac:picMkLst>
            <pc:docMk/>
            <pc:sldMk cId="0" sldId="265"/>
            <ac:picMk id="7" creationId="{6154B8FC-5D71-358D-7A16-6A16356521CF}"/>
          </ac:picMkLst>
        </pc:picChg>
        <pc:picChg chg="mod">
          <ac:chgData name="Silvana Artagaveytia Hernández" userId="f2482df7f8db234d" providerId="LiveId" clId="{7A93FBD4-C25C-4F85-B866-22D06E77B170}" dt="2022-10-21T18:15:27.924" v="130" actId="1076"/>
          <ac:picMkLst>
            <pc:docMk/>
            <pc:sldMk cId="0" sldId="265"/>
            <ac:picMk id="8" creationId="{B382AFAE-A2C9-8153-09CD-641D41B2665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3943" cy="347742"/>
          </a:xfrm>
          <a:prstGeom prst="rect">
            <a:avLst/>
          </a:prstGeom>
          <a:noFill/>
          <a:ln>
            <a:noFill/>
          </a:ln>
        </p:spPr>
        <p:txBody>
          <a:bodyPr spcFirstLastPara="1" wrap="square" lIns="92925" tIns="46450" rIns="92925" bIns="4645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73541" y="0"/>
            <a:ext cx="4033943" cy="347742"/>
          </a:xfrm>
          <a:prstGeom prst="rect">
            <a:avLst/>
          </a:prstGeom>
          <a:noFill/>
          <a:ln>
            <a:noFill/>
          </a:ln>
        </p:spPr>
        <p:txBody>
          <a:bodyPr spcFirstLastPara="1" wrap="square" lIns="92925" tIns="46450" rIns="92925" bIns="4645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05487"/>
            <a:ext cx="4033943" cy="347742"/>
          </a:xfrm>
          <a:prstGeom prst="rect">
            <a:avLst/>
          </a:prstGeom>
          <a:noFill/>
          <a:ln>
            <a:noFill/>
          </a:ln>
        </p:spPr>
        <p:txBody>
          <a:bodyPr spcFirstLastPara="1" wrap="square" lIns="92925" tIns="46450" rIns="92925" bIns="4645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45" name="Google Shape;45;p1: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22" name="Google Shape;122;p10: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28" name="Google Shape;128;p11: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36" name="Google Shape;136;p12: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3: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45" name="Google Shape;145;p13: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53" name="Google Shape;153;p14: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5: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49" name="Google Shape;149;p15: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7: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74" name="Google Shape;174;p17: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81" name="Google Shape;181;p18: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88" name="Google Shape;188;p19: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0: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20:notes"/>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97" name="Google Shape;197;p20:notes"/>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4" name="Google Shape;54;p2:notes"/>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1: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21:notes"/>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206" name="Google Shape;206;p21:notes"/>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2: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214" name="Google Shape;214;p22: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63" name="Google Shape;63;p3: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72" name="Google Shape;72;p4: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80" name="Google Shape;80;p5: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90" name="Google Shape;90;p6: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99" name="Google Shape;99;p7: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07" name="Google Shape;107;p8: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15" name="Google Shape;115;p9: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16"/>
        <p:cNvGrpSpPr/>
        <p:nvPr/>
      </p:nvGrpSpPr>
      <p:grpSpPr>
        <a:xfrm>
          <a:off x="0" y="0"/>
          <a:ext cx="0" cy="0"/>
          <a:chOff x="0" y="0"/>
          <a:chExt cx="0" cy="0"/>
        </a:xfrm>
      </p:grpSpPr>
      <p:sp>
        <p:nvSpPr>
          <p:cNvPr id="17" name="Google Shape;17;p24"/>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lvl1pPr marL="457200" lvl="0" indent="-228600" algn="ctr">
              <a:spcBef>
                <a:spcPts val="880"/>
              </a:spcBef>
              <a:spcAft>
                <a:spcPts val="0"/>
              </a:spcAft>
              <a:buClr>
                <a:srgbClr val="B60225"/>
              </a:buClr>
              <a:buSzPts val="4400"/>
              <a:buFont typeface="Helvetica Neue"/>
              <a:buNone/>
              <a:defRPr sz="4400">
                <a:solidFill>
                  <a:srgbClr val="B60225"/>
                </a:solidFill>
              </a:defRPr>
            </a:lvl1pPr>
            <a:lvl2pPr marL="914400" lvl="1" indent="-228600" algn="ctr">
              <a:spcBef>
                <a:spcPts val="480"/>
              </a:spcBef>
              <a:spcAft>
                <a:spcPts val="0"/>
              </a:spcAft>
              <a:buClr>
                <a:srgbClr val="C03137"/>
              </a:buClr>
              <a:buSzPts val="2400"/>
              <a:buFont typeface="Helvetica Neue"/>
              <a:buNone/>
              <a:defRPr sz="2400"/>
            </a:lvl2pPr>
            <a:lvl3pPr marL="1371600" lvl="2" indent="-228600" algn="ctr">
              <a:spcBef>
                <a:spcPts val="480"/>
              </a:spcBef>
              <a:spcAft>
                <a:spcPts val="0"/>
              </a:spcAft>
              <a:buClr>
                <a:schemeClr val="dk1"/>
              </a:buClr>
              <a:buSzPts val="2400"/>
              <a:buFont typeface="Helvetica Neue"/>
              <a:buNone/>
              <a:defRPr/>
            </a:lvl3pPr>
            <a:lvl4pPr marL="1828800" lvl="3" indent="-228600" algn="ctr">
              <a:spcBef>
                <a:spcPts val="400"/>
              </a:spcBef>
              <a:spcAft>
                <a:spcPts val="0"/>
              </a:spcAft>
              <a:buClr>
                <a:schemeClr val="dk1"/>
              </a:buClr>
              <a:buSzPts val="2000"/>
              <a:buFont typeface="Helvetica Neue"/>
              <a:buNone/>
              <a:defRPr/>
            </a:lvl4pPr>
            <a:lvl5pPr marL="2286000" lvl="4" indent="-228600" algn="ctr">
              <a:spcBef>
                <a:spcPts val="400"/>
              </a:spcBef>
              <a:spcAft>
                <a:spcPts val="0"/>
              </a:spcAft>
              <a:buClr>
                <a:schemeClr val="dk1"/>
              </a:buClr>
              <a:buSzPts val="2000"/>
              <a:buFont typeface="Helvetica Neue"/>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2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Full Page Photo">
  <p:cSld name="SBU Full Page Photo">
    <p:spTree>
      <p:nvGrpSpPr>
        <p:cNvPr id="1" name="Shape 23"/>
        <p:cNvGrpSpPr/>
        <p:nvPr/>
      </p:nvGrpSpPr>
      <p:grpSpPr>
        <a:xfrm>
          <a:off x="0" y="0"/>
          <a:ext cx="0" cy="0"/>
          <a:chOff x="0" y="0"/>
          <a:chExt cx="0" cy="0"/>
        </a:xfrm>
      </p:grpSpPr>
      <p:cxnSp>
        <p:nvCxnSpPr>
          <p:cNvPr id="24" name="Google Shape;24;p26"/>
          <p:cNvCxnSpPr/>
          <p:nvPr/>
        </p:nvCxnSpPr>
        <p:spPr>
          <a:xfrm>
            <a:off x="0" y="1082675"/>
            <a:ext cx="9144000" cy="1588"/>
          </a:xfrm>
          <a:prstGeom prst="straightConnector1">
            <a:avLst/>
          </a:prstGeom>
          <a:noFill/>
          <a:ln w="12700" cap="flat" cmpd="sng">
            <a:solidFill>
              <a:srgbClr val="B60225"/>
            </a:solidFill>
            <a:prstDash val="solid"/>
            <a:round/>
            <a:headEnd type="none" w="sm" len="sm"/>
            <a:tailEnd type="none" w="sm" len="sm"/>
          </a:ln>
        </p:spPr>
      </p:cxnSp>
      <p:sp>
        <p:nvSpPr>
          <p:cNvPr id="25" name="Google Shape;25;p26"/>
          <p:cNvSpPr txBox="1">
            <a:spLocks noGrp="1"/>
          </p:cNvSpPr>
          <p:nvPr>
            <p:ph type="body" idx="1"/>
          </p:nvPr>
        </p:nvSpPr>
        <p:spPr>
          <a:xfrm>
            <a:off x="0" y="6288062"/>
            <a:ext cx="9144000" cy="467416"/>
          </a:xfrm>
          <a:prstGeom prst="rect">
            <a:avLst/>
          </a:prstGeom>
          <a:noFill/>
          <a:ln>
            <a:noFill/>
          </a:ln>
        </p:spPr>
        <p:txBody>
          <a:bodyPr spcFirstLastPara="1" wrap="square" lIns="0" tIns="45700" rIns="91425" bIns="45700" anchor="ctr"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26"/>
          <p:cNvSpPr>
            <a:spLocks noGrp="1"/>
          </p:cNvSpPr>
          <p:nvPr>
            <p:ph type="pic" idx="2"/>
          </p:nvPr>
        </p:nvSpPr>
        <p:spPr>
          <a:xfrm>
            <a:off x="0" y="1091259"/>
            <a:ext cx="9144000" cy="5205623"/>
          </a:xfrm>
          <a:prstGeom prst="rect">
            <a:avLst/>
          </a:prstGeom>
          <a:solidFill>
            <a:srgbClr val="D8D8D8"/>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27"/>
        <p:cNvGrpSpPr/>
        <p:nvPr/>
      </p:nvGrpSpPr>
      <p:grpSpPr>
        <a:xfrm>
          <a:off x="0" y="0"/>
          <a:ext cx="0" cy="0"/>
          <a:chOff x="0" y="0"/>
          <a:chExt cx="0" cy="0"/>
        </a:xfrm>
      </p:grpSpPr>
      <p:sp>
        <p:nvSpPr>
          <p:cNvPr id="28" name="Google Shape;28;p27"/>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27"/>
          <p:cNvSpPr txBox="1">
            <a:spLocks noGrp="1"/>
          </p:cNvSpPr>
          <p:nvPr>
            <p:ph type="body" idx="2"/>
          </p:nvPr>
        </p:nvSpPr>
        <p:spPr>
          <a:xfrm>
            <a:off x="457200" y="1367657"/>
            <a:ext cx="8229600" cy="4804543"/>
          </a:xfrm>
          <a:prstGeom prst="rect">
            <a:avLst/>
          </a:prstGeom>
          <a:noFill/>
          <a:ln>
            <a:noFill/>
          </a:ln>
        </p:spPr>
        <p:txBody>
          <a:bodyPr spcFirstLastPara="1" wrap="square" lIns="0" tIns="0" rIns="0" bIns="0" anchor="t" anchorCtr="0">
            <a:noAutofit/>
          </a:bodyPr>
          <a:lstStyle>
            <a:lvl1pPr marL="457200" lvl="0" indent="-228600" algn="l">
              <a:spcBef>
                <a:spcPts val="640"/>
              </a:spcBef>
              <a:spcAft>
                <a:spcPts val="0"/>
              </a:spcAft>
              <a:buClr>
                <a:srgbClr val="B60225"/>
              </a:buClr>
              <a:buSzPts val="3200"/>
              <a:buFont typeface="Helvetica Neue"/>
              <a:buNone/>
              <a:defRPr>
                <a:solidFill>
                  <a:srgbClr val="B60225"/>
                </a:solidFill>
              </a:defRPr>
            </a:lvl1pPr>
            <a:lvl2pPr marL="914400" lvl="1" indent="-381000" algn="l">
              <a:spcBef>
                <a:spcPts val="480"/>
              </a:spcBef>
              <a:spcAft>
                <a:spcPts val="0"/>
              </a:spcAft>
              <a:buClr>
                <a:srgbClr val="C03137"/>
              </a:buClr>
              <a:buSzPts val="2400"/>
              <a:buFont typeface="Arial"/>
              <a:buChar char="•"/>
              <a:defRPr sz="2400"/>
            </a:lvl2pPr>
            <a:lvl3pPr marL="1371600" lvl="2" indent="-381000" algn="l">
              <a:spcBef>
                <a:spcPts val="480"/>
              </a:spcBef>
              <a:spcAft>
                <a:spcPts val="0"/>
              </a:spcAft>
              <a:buClr>
                <a:schemeClr val="dk1"/>
              </a:buClr>
              <a:buSzPts val="2400"/>
              <a:buChar char="•"/>
              <a:defRPr/>
            </a:lvl3pPr>
            <a:lvl4pPr marL="1828800" lvl="3" indent="-355600" algn="l">
              <a:spcBef>
                <a:spcPts val="400"/>
              </a:spcBef>
              <a:spcAft>
                <a:spcPts val="0"/>
              </a:spcAft>
              <a:buClr>
                <a:schemeClr val="dk1"/>
              </a:buClr>
              <a:buSzPts val="2000"/>
              <a:buChar char="–"/>
              <a:defRPr/>
            </a:lvl4pPr>
            <a:lvl5pPr marL="2286000" lvl="4" indent="-355600" algn="l">
              <a:spcBef>
                <a:spcPts val="400"/>
              </a:spcBef>
              <a:spcAft>
                <a:spcPts val="0"/>
              </a:spcAft>
              <a:buClr>
                <a:schemeClr val="dk1"/>
              </a:buClr>
              <a:buSzPts val="20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Bulleted Text 3 Photo">
  <p:cSld name="SBU Bulleted Text 3 Photo">
    <p:spTree>
      <p:nvGrpSpPr>
        <p:cNvPr id="1" name="Shape 30"/>
        <p:cNvGrpSpPr/>
        <p:nvPr/>
      </p:nvGrpSpPr>
      <p:grpSpPr>
        <a:xfrm>
          <a:off x="0" y="0"/>
          <a:ext cx="0" cy="0"/>
          <a:chOff x="0" y="0"/>
          <a:chExt cx="0" cy="0"/>
        </a:xfrm>
      </p:grpSpPr>
      <p:sp>
        <p:nvSpPr>
          <p:cNvPr id="31" name="Google Shape;31;p28"/>
          <p:cNvSpPr txBox="1">
            <a:spLocks noGrp="1"/>
          </p:cNvSpPr>
          <p:nvPr>
            <p:ph type="body" idx="1"/>
          </p:nvPr>
        </p:nvSpPr>
        <p:spPr>
          <a:xfrm>
            <a:off x="457199" y="1384047"/>
            <a:ext cx="5275716" cy="4788153"/>
          </a:xfrm>
          <a:prstGeom prst="rect">
            <a:avLst/>
          </a:prstGeom>
          <a:noFill/>
          <a:ln>
            <a:noFill/>
          </a:ln>
        </p:spPr>
        <p:txBody>
          <a:bodyPr spcFirstLastPara="1" wrap="square" lIns="0" tIns="0" rIns="91425" bIns="45700" anchor="t" anchorCtr="0">
            <a:noAutofit/>
          </a:bodyPr>
          <a:lstStyle>
            <a:lvl1pPr marL="457200" lvl="0" indent="-228600" algn="l">
              <a:spcBef>
                <a:spcPts val="520"/>
              </a:spcBef>
              <a:spcAft>
                <a:spcPts val="0"/>
              </a:spcAft>
              <a:buClr>
                <a:srgbClr val="B60225"/>
              </a:buClr>
              <a:buSzPts val="2600"/>
              <a:buNone/>
              <a:defRPr sz="2600">
                <a:solidFill>
                  <a:srgbClr val="B60225"/>
                </a:solidFill>
              </a:defRPr>
            </a:lvl1pPr>
            <a:lvl2pPr marL="914400" lvl="1" indent="-368300" algn="l">
              <a:spcBef>
                <a:spcPts val="440"/>
              </a:spcBef>
              <a:spcAft>
                <a:spcPts val="0"/>
              </a:spcAft>
              <a:buClr>
                <a:srgbClr val="B60225"/>
              </a:buClr>
              <a:buSzPts val="2200"/>
              <a:buFont typeface="Arial"/>
              <a:buChar char="•"/>
              <a:defRPr sz="2200"/>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28"/>
          <p:cNvSpPr txBox="1">
            <a:spLocks noGrp="1"/>
          </p:cNvSpPr>
          <p:nvPr>
            <p:ph type="body" idx="2"/>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28"/>
          <p:cNvSpPr>
            <a:spLocks noGrp="1"/>
          </p:cNvSpPr>
          <p:nvPr>
            <p:ph type="pic" idx="3"/>
          </p:nvPr>
        </p:nvSpPr>
        <p:spPr>
          <a:xfrm>
            <a:off x="6087218" y="1094980"/>
            <a:ext cx="3056782" cy="1661390"/>
          </a:xfrm>
          <a:prstGeom prst="rect">
            <a:avLst/>
          </a:prstGeom>
          <a:solidFill>
            <a:srgbClr val="D8D8D8"/>
          </a:solidFill>
          <a:ln>
            <a:noFill/>
          </a:ln>
        </p:spPr>
      </p:sp>
      <p:sp>
        <p:nvSpPr>
          <p:cNvPr id="34" name="Google Shape;34;p28"/>
          <p:cNvSpPr>
            <a:spLocks noGrp="1"/>
          </p:cNvSpPr>
          <p:nvPr>
            <p:ph type="pic" idx="4"/>
          </p:nvPr>
        </p:nvSpPr>
        <p:spPr>
          <a:xfrm>
            <a:off x="6087218" y="4619039"/>
            <a:ext cx="3056782" cy="1655702"/>
          </a:xfrm>
          <a:prstGeom prst="rect">
            <a:avLst/>
          </a:prstGeom>
          <a:solidFill>
            <a:srgbClr val="D8D8D8"/>
          </a:solidFill>
          <a:ln>
            <a:noFill/>
          </a:ln>
        </p:spPr>
      </p:sp>
      <p:sp>
        <p:nvSpPr>
          <p:cNvPr id="35" name="Google Shape;35;p28"/>
          <p:cNvSpPr>
            <a:spLocks noGrp="1"/>
          </p:cNvSpPr>
          <p:nvPr>
            <p:ph type="pic" idx="5"/>
          </p:nvPr>
        </p:nvSpPr>
        <p:spPr>
          <a:xfrm>
            <a:off x="6087218" y="2850446"/>
            <a:ext cx="3056782" cy="1655702"/>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36"/>
        <p:cNvGrpSpPr/>
        <p:nvPr/>
      </p:nvGrpSpPr>
      <p:grpSpPr>
        <a:xfrm>
          <a:off x="0" y="0"/>
          <a:ext cx="0" cy="0"/>
          <a:chOff x="0" y="0"/>
          <a:chExt cx="0" cy="0"/>
        </a:xfrm>
      </p:grpSpPr>
      <p:sp>
        <p:nvSpPr>
          <p:cNvPr id="37" name="Google Shape;37;p29"/>
          <p:cNvSpPr>
            <a:spLocks noGrp="1"/>
          </p:cNvSpPr>
          <p:nvPr>
            <p:ph type="pic" idx="2"/>
          </p:nvPr>
        </p:nvSpPr>
        <p:spPr>
          <a:xfrm>
            <a:off x="5036146" y="1094981"/>
            <a:ext cx="4107853" cy="5173084"/>
          </a:xfrm>
          <a:prstGeom prst="rect">
            <a:avLst/>
          </a:prstGeom>
          <a:solidFill>
            <a:srgbClr val="D8D8D8"/>
          </a:solidFill>
          <a:ln>
            <a:noFill/>
          </a:ln>
        </p:spPr>
      </p:sp>
      <p:sp>
        <p:nvSpPr>
          <p:cNvPr id="38" name="Google Shape;38;p29"/>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29"/>
          <p:cNvSpPr txBox="1">
            <a:spLocks noGrp="1"/>
          </p:cNvSpPr>
          <p:nvPr>
            <p:ph type="body" idx="3"/>
          </p:nvPr>
        </p:nvSpPr>
        <p:spPr>
          <a:xfrm>
            <a:off x="457199" y="1392239"/>
            <a:ext cx="4229101" cy="4805361"/>
          </a:xfrm>
          <a:prstGeom prst="rect">
            <a:avLst/>
          </a:prstGeom>
          <a:noFill/>
          <a:ln>
            <a:noFill/>
          </a:ln>
        </p:spPr>
        <p:txBody>
          <a:bodyPr spcFirstLastPara="1" wrap="square" lIns="0" tIns="0" rIns="91425" bIns="45700" anchor="t" anchorCtr="0">
            <a:noAutofit/>
          </a:bodyPr>
          <a:lstStyle>
            <a:lvl1pPr marL="457200" lvl="0" indent="-228600" algn="l">
              <a:spcBef>
                <a:spcPts val="520"/>
              </a:spcBef>
              <a:spcAft>
                <a:spcPts val="0"/>
              </a:spcAft>
              <a:buClr>
                <a:srgbClr val="B60225"/>
              </a:buClr>
              <a:buSzPts val="2600"/>
              <a:buNone/>
              <a:defRPr sz="2600">
                <a:solidFill>
                  <a:srgbClr val="B60225"/>
                </a:solidFill>
              </a:defRPr>
            </a:lvl1pPr>
            <a:lvl2pPr marL="914400" lvl="1" indent="-368300" algn="l">
              <a:spcBef>
                <a:spcPts val="440"/>
              </a:spcBef>
              <a:spcAft>
                <a:spcPts val="0"/>
              </a:spcAft>
              <a:buClr>
                <a:srgbClr val="B60225"/>
              </a:buClr>
              <a:buSzPts val="2200"/>
              <a:buFont typeface="Arial"/>
              <a:buChar char="•"/>
              <a:defRPr sz="2200"/>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Logo">
  <p:cSld name="SBU Logo">
    <p:spTree>
      <p:nvGrpSpPr>
        <p:cNvPr id="1" name="Shape 41"/>
        <p:cNvGrpSpPr/>
        <p:nvPr/>
      </p:nvGrpSpPr>
      <p:grpSpPr>
        <a:xfrm>
          <a:off x="0" y="0"/>
          <a:ext cx="0" cy="0"/>
          <a:chOff x="0" y="0"/>
          <a:chExt cx="0" cy="0"/>
        </a:xfrm>
      </p:grpSpPr>
      <p:pic>
        <p:nvPicPr>
          <p:cNvPr id="42" name="Google Shape;42;p31" descr="SBU stack_2clr_cmyk.eps"/>
          <p:cNvPicPr preferRelativeResize="0"/>
          <p:nvPr/>
        </p:nvPicPr>
        <p:blipFill rotWithShape="1">
          <a:blip r:embed="rId2">
            <a:alphaModFix/>
          </a:blip>
          <a:srcRect/>
          <a:stretch/>
        </p:blipFill>
        <p:spPr>
          <a:xfrm>
            <a:off x="1946275" y="2543175"/>
            <a:ext cx="5253038" cy="186213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3" descr="PPTbackground_Red.jpg"/>
          <p:cNvPicPr preferRelativeResize="0"/>
          <p:nvPr/>
        </p:nvPicPr>
        <p:blipFill rotWithShape="1">
          <a:blip r:embed="rId8">
            <a:alphaModFix/>
          </a:blip>
          <a:srcRect b="97814"/>
          <a:stretch/>
        </p:blipFill>
        <p:spPr>
          <a:xfrm flipH="1">
            <a:off x="0" y="0"/>
            <a:ext cx="9144000" cy="149225"/>
          </a:xfrm>
          <a:prstGeom prst="rect">
            <a:avLst/>
          </a:prstGeom>
          <a:noFill/>
          <a:ln>
            <a:noFill/>
          </a:ln>
          <a:effectLst>
            <a:outerShdw blurRad="136525" dist="38100" dir="2700000" algn="tl" rotWithShape="0">
              <a:srgbClr val="000000">
                <a:alpha val="42745"/>
              </a:srgbClr>
            </a:outerShdw>
          </a:effectLst>
        </p:spPr>
      </p:pic>
      <p:sp>
        <p:nvSpPr>
          <p:cNvPr id="11" name="Google Shape;11;p23"/>
          <p:cNvSpPr txBox="1">
            <a:spLocks noGrp="1"/>
          </p:cNvSpPr>
          <p:nvPr>
            <p:ph type="body" idx="1"/>
          </p:nvPr>
        </p:nvSpPr>
        <p:spPr>
          <a:xfrm>
            <a:off x="458788" y="1330325"/>
            <a:ext cx="8229600" cy="4525963"/>
          </a:xfrm>
          <a:prstGeom prst="rect">
            <a:avLst/>
          </a:prstGeom>
          <a:noFill/>
          <a:ln>
            <a:noFill/>
          </a:ln>
        </p:spPr>
        <p:txBody>
          <a:bodyPr spcFirstLastPara="1" wrap="square" lIns="0"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Merriweather Sans"/>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23" descr="SBU horz_2clr_cmyk.eps"/>
          <p:cNvPicPr preferRelativeResize="0"/>
          <p:nvPr/>
        </p:nvPicPr>
        <p:blipFill rotWithShape="1">
          <a:blip r:embed="rId9">
            <a:alphaModFix/>
          </a:blip>
          <a:srcRect/>
          <a:stretch/>
        </p:blipFill>
        <p:spPr>
          <a:xfrm>
            <a:off x="460375" y="295275"/>
            <a:ext cx="3619500" cy="622300"/>
          </a:xfrm>
          <a:prstGeom prst="rect">
            <a:avLst/>
          </a:prstGeom>
          <a:noFill/>
          <a:ln>
            <a:noFill/>
          </a:ln>
        </p:spPr>
      </p:pic>
      <p:sp>
        <p:nvSpPr>
          <p:cNvPr id="13" name="Google Shape;13;p23"/>
          <p:cNvSpPr/>
          <p:nvPr/>
        </p:nvSpPr>
        <p:spPr>
          <a:xfrm>
            <a:off x="0" y="6278563"/>
            <a:ext cx="9144000" cy="579437"/>
          </a:xfrm>
          <a:prstGeom prst="rect">
            <a:avLst/>
          </a:prstGeom>
          <a:solidFill>
            <a:srgbClr val="B60225"/>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4" name="Google Shape;14;p23"/>
          <p:cNvCxnSpPr/>
          <p:nvPr/>
        </p:nvCxnSpPr>
        <p:spPr>
          <a:xfrm>
            <a:off x="0" y="1082675"/>
            <a:ext cx="9144000" cy="1588"/>
          </a:xfrm>
          <a:prstGeom prst="straightConnector1">
            <a:avLst/>
          </a:prstGeom>
          <a:noFill/>
          <a:ln w="12700" cap="flat" cmpd="sng">
            <a:solidFill>
              <a:srgbClr val="B60225"/>
            </a:solidFill>
            <a:prstDash val="solid"/>
            <a:round/>
            <a:headEnd type="none" w="sm" len="sm"/>
            <a:tailEnd type="none" w="sm" len="sm"/>
          </a:ln>
        </p:spPr>
      </p:cxnSp>
      <p:pic>
        <p:nvPicPr>
          <p:cNvPr id="15" name="Google Shape;15;p23" descr="SUNY_CircleOnly_50blk.eps"/>
          <p:cNvPicPr preferRelativeResize="0"/>
          <p:nvPr/>
        </p:nvPicPr>
        <p:blipFill rotWithShape="1">
          <a:blip r:embed="rId10">
            <a:alphaModFix/>
          </a:blip>
          <a:srcRect/>
          <a:stretch/>
        </p:blipFill>
        <p:spPr>
          <a:xfrm>
            <a:off x="8077200" y="292100"/>
            <a:ext cx="647700" cy="647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1.xml"/><Relationship Id="rId7" Type="http://schemas.openxmlformats.org/officeDocument/2006/relationships/hyperlink" Target="https://nursing.stonybrookmedicine.edu/academic"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about:blank" TargetMode="External"/><Relationship Id="rId5"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hyperlink" Target="https://www.stonybrook.edu/commcms/bursar/tuition/"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www.stonybrook.edu/commcms/finaid/" TargetMode="External"/><Relationship Id="rId3" Type="http://schemas.openxmlformats.org/officeDocument/2006/relationships/slideLayout" Target="../slideLayouts/slideLayout2.xml"/><Relationship Id="rId7" Type="http://schemas.openxmlformats.org/officeDocument/2006/relationships/hyperlink" Target="mailto:finaid@stonybrook.edu"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21.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School of Nursing</a:t>
            </a:r>
            <a:endParaRPr/>
          </a:p>
        </p:txBody>
      </p:sp>
      <p:sp>
        <p:nvSpPr>
          <p:cNvPr id="48" name="Google Shape;48;p1"/>
          <p:cNvSpPr txBox="1">
            <a:spLocks noGrp="1"/>
          </p:cNvSpPr>
          <p:nvPr>
            <p:ph type="body" idx="2"/>
          </p:nvPr>
        </p:nvSpPr>
        <p:spPr>
          <a:xfrm>
            <a:off x="457200" y="1068097"/>
            <a:ext cx="8229600" cy="5036657"/>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342900" lvl="0" indent="-342900" algn="ctr" rtl="0">
              <a:spcBef>
                <a:spcPts val="0"/>
              </a:spcBef>
              <a:spcAft>
                <a:spcPts val="0"/>
              </a:spcAft>
              <a:buClr>
                <a:srgbClr val="B60225"/>
              </a:buClr>
              <a:buSzPts val="3600"/>
              <a:buFont typeface="Helvetica Neue"/>
              <a:buNone/>
            </a:pPr>
            <a:endParaRPr sz="3600" b="1" dirty="0">
              <a:solidFill>
                <a:schemeClr val="dk1"/>
              </a:solidFill>
              <a:latin typeface="Century Schoolbook"/>
              <a:ea typeface="Century Schoolbook"/>
              <a:cs typeface="Century Schoolbook"/>
              <a:sym typeface="Century Schoolbook"/>
            </a:endParaRPr>
          </a:p>
          <a:p>
            <a:pPr marL="342900" lvl="0" indent="-342900" algn="ctr" rtl="0">
              <a:spcBef>
                <a:spcPts val="720"/>
              </a:spcBef>
              <a:spcAft>
                <a:spcPts val="0"/>
              </a:spcAft>
              <a:buClr>
                <a:srgbClr val="B60225"/>
              </a:buClr>
              <a:buSzPts val="3600"/>
              <a:buFont typeface="Helvetica Neue"/>
              <a:buNone/>
            </a:pPr>
            <a:endParaRPr sz="36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rgbClr val="B60225"/>
              </a:buClr>
              <a:buSzPts val="2800"/>
              <a:buFont typeface="Helvetica Neue"/>
              <a:buNone/>
            </a:pPr>
            <a:endParaRPr sz="28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rgbClr val="B60225"/>
              </a:buClr>
              <a:buSzPts val="2800"/>
              <a:buFont typeface="Helvetica Neue"/>
              <a:buNone/>
            </a:pPr>
            <a:endParaRPr sz="28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rgbClr val="B60225"/>
              </a:buClr>
              <a:buSzPts val="2800"/>
              <a:buFont typeface="Helvetica Neue"/>
              <a:buNone/>
            </a:pPr>
            <a:endParaRPr sz="28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chemeClr val="dk1"/>
              </a:buClr>
              <a:buSzPts val="2800"/>
              <a:buFont typeface="Helvetica Neue"/>
              <a:buNone/>
            </a:pPr>
            <a:r>
              <a:rPr lang="en-US" sz="2800" b="1" dirty="0">
                <a:solidFill>
                  <a:schemeClr val="dk1"/>
                </a:solidFill>
                <a:latin typeface="Helvetica Neue"/>
                <a:ea typeface="Helvetica Neue"/>
                <a:cs typeface="Helvetica Neue"/>
                <a:sym typeface="Helvetica Neue"/>
              </a:rPr>
              <a:t>Stony Brook University</a:t>
            </a:r>
            <a:br>
              <a:rPr lang="en-US" sz="2800" b="1" dirty="0">
                <a:solidFill>
                  <a:schemeClr val="dk1"/>
                </a:solidFill>
                <a:latin typeface="Helvetica Neue"/>
                <a:ea typeface="Helvetica Neue"/>
                <a:cs typeface="Helvetica Neue"/>
                <a:sym typeface="Helvetica Neue"/>
              </a:rPr>
            </a:br>
            <a:r>
              <a:rPr lang="en-US" sz="2800" b="1" dirty="0">
                <a:solidFill>
                  <a:schemeClr val="dk1"/>
                </a:solidFill>
                <a:latin typeface="Helvetica Neue"/>
                <a:ea typeface="Helvetica Neue"/>
                <a:cs typeface="Helvetica Neue"/>
                <a:sym typeface="Helvetica Neue"/>
              </a:rPr>
              <a:t>School of Nursing</a:t>
            </a:r>
            <a:endParaRPr dirty="0"/>
          </a:p>
          <a:p>
            <a:pPr marL="342900" lvl="0" indent="-342900" algn="ctr" rtl="0">
              <a:spcBef>
                <a:spcPts val="480"/>
              </a:spcBef>
              <a:spcAft>
                <a:spcPts val="0"/>
              </a:spcAft>
              <a:buClr>
                <a:srgbClr val="C00000"/>
              </a:buClr>
              <a:buSzPts val="2400"/>
              <a:buFont typeface="Helvetica Neue"/>
              <a:buNone/>
            </a:pPr>
            <a:r>
              <a:rPr lang="en-US" sz="2400" b="1" dirty="0">
                <a:solidFill>
                  <a:srgbClr val="C00000"/>
                </a:solidFill>
                <a:latin typeface="Helvetica Neue"/>
                <a:ea typeface="Helvetica Neue"/>
                <a:cs typeface="Helvetica Neue"/>
                <a:sym typeface="Helvetica Neue"/>
              </a:rPr>
              <a:t>Master of Science in Nursing Education </a:t>
            </a:r>
            <a:endParaRPr dirty="0"/>
          </a:p>
          <a:p>
            <a:pPr marL="342900" lvl="0" indent="-342900" algn="ctr" rtl="0">
              <a:spcBef>
                <a:spcPts val="480"/>
              </a:spcBef>
              <a:spcAft>
                <a:spcPts val="0"/>
              </a:spcAft>
              <a:buClr>
                <a:srgbClr val="C00000"/>
              </a:buClr>
              <a:buSzPts val="2400"/>
              <a:buFont typeface="Helvetica Neue"/>
              <a:buNone/>
            </a:pPr>
            <a:r>
              <a:rPr lang="en-US" sz="2400" b="1" dirty="0">
                <a:solidFill>
                  <a:srgbClr val="C00000"/>
                </a:solidFill>
                <a:latin typeface="Helvetica Neue"/>
                <a:ea typeface="Helvetica Neue"/>
                <a:cs typeface="Helvetica Neue"/>
                <a:sym typeface="Helvetica Neue"/>
              </a:rPr>
              <a:t>Advanced Certificate in Nursing Education</a:t>
            </a:r>
            <a:endParaRPr dirty="0"/>
          </a:p>
          <a:p>
            <a:pPr marL="342900" lvl="0" indent="-342900" algn="ctr" rtl="0">
              <a:spcBef>
                <a:spcPts val="480"/>
              </a:spcBef>
              <a:spcAft>
                <a:spcPts val="0"/>
              </a:spcAft>
              <a:buClr>
                <a:srgbClr val="C00000"/>
              </a:buClr>
              <a:buSzPts val="2400"/>
              <a:buFont typeface="Helvetica Neue"/>
              <a:buNone/>
            </a:pPr>
            <a:r>
              <a:rPr lang="en-US" sz="2400" b="1" dirty="0">
                <a:solidFill>
                  <a:srgbClr val="C00000"/>
                </a:solidFill>
                <a:latin typeface="Helvetica Neue"/>
                <a:ea typeface="Helvetica Neue"/>
                <a:cs typeface="Helvetica Neue"/>
                <a:sym typeface="Helvetica Neue"/>
              </a:rPr>
              <a:t>Virtual Information Session</a:t>
            </a:r>
            <a:endParaRPr dirty="0"/>
          </a:p>
          <a:p>
            <a:pPr marL="342900" lvl="0" indent="-342900" algn="ctr" rtl="0">
              <a:spcBef>
                <a:spcPts val="360"/>
              </a:spcBef>
              <a:spcAft>
                <a:spcPts val="0"/>
              </a:spcAft>
              <a:buClr>
                <a:schemeClr val="dk1"/>
              </a:buClr>
              <a:buSzPts val="1800"/>
              <a:buFont typeface="Helvetica Neue"/>
              <a:buNone/>
            </a:pPr>
            <a:r>
              <a:rPr lang="en-US" sz="1800" b="1" i="1" dirty="0">
                <a:solidFill>
                  <a:schemeClr val="dk1"/>
                </a:solidFill>
                <a:latin typeface="Helvetica Neue"/>
                <a:ea typeface="Helvetica Neue"/>
                <a:cs typeface="Helvetica Neue"/>
                <a:sym typeface="Helvetica Neue"/>
              </a:rPr>
              <a:t>Anna-Marie </a:t>
            </a:r>
            <a:r>
              <a:rPr lang="en-US" sz="1800" b="1" i="1" dirty="0" err="1">
                <a:solidFill>
                  <a:schemeClr val="dk1"/>
                </a:solidFill>
                <a:latin typeface="Helvetica Neue"/>
                <a:ea typeface="Helvetica Neue"/>
                <a:cs typeface="Helvetica Neue"/>
                <a:sym typeface="Helvetica Neue"/>
              </a:rPr>
              <a:t>Wellins</a:t>
            </a:r>
            <a:r>
              <a:rPr lang="en-US" sz="1800" b="1" i="1" dirty="0">
                <a:solidFill>
                  <a:schemeClr val="dk1"/>
                </a:solidFill>
                <a:latin typeface="Helvetica Neue"/>
                <a:ea typeface="Helvetica Neue"/>
                <a:cs typeface="Helvetica Neue"/>
                <a:sym typeface="Helvetica Neue"/>
              </a:rPr>
              <a:t>, DNP, M.Ed., ANP-C</a:t>
            </a:r>
            <a:endParaRPr dirty="0"/>
          </a:p>
          <a:p>
            <a:pPr marL="342900" lvl="0" indent="-342900" algn="ctr" rtl="0">
              <a:spcBef>
                <a:spcPts val="880"/>
              </a:spcBef>
              <a:spcAft>
                <a:spcPts val="0"/>
              </a:spcAft>
              <a:buClr>
                <a:srgbClr val="B60225"/>
              </a:buClr>
              <a:buSzPts val="4400"/>
              <a:buFont typeface="Helvetica Neue"/>
              <a:buNone/>
            </a:pPr>
            <a:endParaRPr dirty="0">
              <a:solidFill>
                <a:schemeClr val="dk1"/>
              </a:solidFill>
            </a:endParaRPr>
          </a:p>
        </p:txBody>
      </p:sp>
      <p:pic>
        <p:nvPicPr>
          <p:cNvPr id="49" name="Google Shape;49;p1" descr="C:\Users\jkavazanjian\Downloads\DSC_0405 (2).JPG"/>
          <p:cNvPicPr preferRelativeResize="0"/>
          <p:nvPr/>
        </p:nvPicPr>
        <p:blipFill rotWithShape="1">
          <a:blip r:embed="rId5">
            <a:alphaModFix/>
          </a:blip>
          <a:srcRect t="9807" r="2747" b="21837"/>
          <a:stretch/>
        </p:blipFill>
        <p:spPr>
          <a:xfrm>
            <a:off x="2349892" y="1227602"/>
            <a:ext cx="4444216" cy="2068946"/>
          </a:xfrm>
          <a:prstGeom prst="rect">
            <a:avLst/>
          </a:prstGeom>
          <a:noFill/>
          <a:ln>
            <a:noFill/>
          </a:ln>
        </p:spPr>
      </p:pic>
      <p:pic>
        <p:nvPicPr>
          <p:cNvPr id="50" name="Google Shape;50;p1"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pic>
        <p:nvPicPr>
          <p:cNvPr id="4" name="Recorded Sound">
            <a:hlinkClick r:id="" action="ppaction://media"/>
            <a:extLst>
              <a:ext uri="{FF2B5EF4-FFF2-40B4-BE49-F238E27FC236}">
                <a16:creationId xmlns:a16="http://schemas.microsoft.com/office/drawing/2014/main" id="{881B5FF8-72C0-BDB9-0EBF-79EEBBAC70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8768" y="52090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0"/>
          <p:cNvSpPr txBox="1"/>
          <p:nvPr/>
        </p:nvSpPr>
        <p:spPr>
          <a:xfrm>
            <a:off x="1097280" y="1575581"/>
            <a:ext cx="6949440" cy="39702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414040"/>
                </a:solidFill>
                <a:latin typeface="Helvetica Neue"/>
                <a:ea typeface="Helvetica Neue"/>
                <a:cs typeface="Helvetica Neue"/>
                <a:sym typeface="Helvetica Neue"/>
              </a:rPr>
              <a:t>Process for Clinical Experiences</a:t>
            </a:r>
            <a:endParaRPr dirty="0"/>
          </a:p>
          <a:p>
            <a:pPr marL="0" marR="0" lvl="0" indent="0" algn="ctr" rtl="0">
              <a:spcBef>
                <a:spcPts val="0"/>
              </a:spcBef>
              <a:spcAft>
                <a:spcPts val="0"/>
              </a:spcAft>
              <a:buNone/>
            </a:pPr>
            <a:endParaRPr sz="1800" dirty="0">
              <a:solidFill>
                <a:srgbClr val="333333"/>
              </a:solidFill>
              <a:latin typeface="Helvetica Neue"/>
              <a:ea typeface="Helvetica Neue"/>
              <a:cs typeface="Helvetica Neue"/>
              <a:sym typeface="Helvetica Neue"/>
            </a:endParaRPr>
          </a:p>
          <a:p>
            <a:pPr marL="0" marR="0" lvl="0" indent="-114300" algn="ctr" rtl="0">
              <a:spcBef>
                <a:spcPts val="0"/>
              </a:spcBef>
              <a:spcAft>
                <a:spcPts val="0"/>
              </a:spcAft>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The Office of Clinical Placements facilitates the processing of clinical placement requests and contracts for all clinical affiliations within the master’s and advanced certificate programs. </a:t>
            </a:r>
            <a:endParaRPr dirty="0"/>
          </a:p>
          <a:p>
            <a:pPr marL="0" marR="0" lvl="0" indent="-114300" algn="ctr" rtl="0">
              <a:spcBef>
                <a:spcPts val="0"/>
              </a:spcBef>
              <a:spcAft>
                <a:spcPts val="0"/>
              </a:spcAft>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We encourage students to find a preceptor in their field of interest appropriate to their clinical course. The Office of Clinical Placements works collaboratively with faculty to secure clinical placement sites for students.</a:t>
            </a:r>
            <a:endParaRPr dirty="0"/>
          </a:p>
          <a:p>
            <a:pPr marL="0" marR="0" lvl="0" indent="-114300" algn="ctr" rtl="0">
              <a:spcBef>
                <a:spcPts val="0"/>
              </a:spcBef>
              <a:spcAft>
                <a:spcPts val="0"/>
              </a:spcAft>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Once a suitable site is identified, students submit a clinical placement request form for processing. </a:t>
            </a:r>
            <a:endParaRPr dirty="0"/>
          </a:p>
          <a:p>
            <a:pPr marL="285750" marR="0" lvl="0" indent="-285750" algn="ctr" rtl="0">
              <a:spcBef>
                <a:spcPts val="0"/>
              </a:spcBef>
              <a:spcAft>
                <a:spcPts val="0"/>
              </a:spcAft>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Students in the Master’s in Education program complete 75 hours in the first clinical course and 90 hours in the last two clinical course (a total of 255 hours).  </a:t>
            </a:r>
            <a:endParaRPr sz="1800" dirty="0">
              <a:solidFill>
                <a:srgbClr val="333333"/>
              </a:solidFill>
              <a:latin typeface="Helvetica Neue"/>
              <a:ea typeface="Helvetica Neue"/>
              <a:cs typeface="Helvetica Neue"/>
              <a:sym typeface="Helvetica Neue"/>
            </a:endParaRPr>
          </a:p>
        </p:txBody>
      </p:sp>
      <p:sp>
        <p:nvSpPr>
          <p:cNvPr id="125" name="Google Shape;125;p10"/>
          <p:cNvSpPr txBox="1"/>
          <p:nvPr/>
        </p:nvSpPr>
        <p:spPr>
          <a:xfrm>
            <a:off x="0" y="6362700"/>
            <a:ext cx="9144000" cy="495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000"/>
              <a:buFont typeface="Arial"/>
              <a:buNone/>
            </a:pPr>
            <a:r>
              <a:rPr lang="en-US" sz="2000">
                <a:solidFill>
                  <a:schemeClr val="lt1"/>
                </a:solidFill>
                <a:latin typeface="Helvetica Neue"/>
                <a:ea typeface="Helvetica Neue"/>
                <a:cs typeface="Helvetica Neue"/>
                <a:sym typeface="Helvetica Neue"/>
              </a:rPr>
              <a:t>Clinical Placements</a:t>
            </a:r>
            <a:endParaRPr sz="2000">
              <a:solidFill>
                <a:schemeClr val="lt1"/>
              </a:solidFill>
              <a:latin typeface="Helvetica Neue"/>
              <a:ea typeface="Helvetica Neue"/>
              <a:cs typeface="Helvetica Neue"/>
              <a:sym typeface="Helvetica Neue"/>
            </a:endParaRPr>
          </a:p>
        </p:txBody>
      </p:sp>
      <p:pic>
        <p:nvPicPr>
          <p:cNvPr id="8" name="Recorded Sound">
            <a:hlinkClick r:id="" action="ppaction://media"/>
            <a:extLst>
              <a:ext uri="{FF2B5EF4-FFF2-40B4-BE49-F238E27FC236}">
                <a16:creationId xmlns:a16="http://schemas.microsoft.com/office/drawing/2014/main" id="{B382AFAE-A2C9-8153-09CD-641D41B26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1920" y="52181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1"/>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Applications and Deadline</a:t>
            </a:r>
            <a:endParaRPr/>
          </a:p>
        </p:txBody>
      </p:sp>
      <p:pic>
        <p:nvPicPr>
          <p:cNvPr id="131" name="Google Shape;131;p11"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132" name="Google Shape;132;p11"/>
          <p:cNvSpPr/>
          <p:nvPr/>
        </p:nvSpPr>
        <p:spPr>
          <a:xfrm>
            <a:off x="550997" y="1497886"/>
            <a:ext cx="5495364" cy="3693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The Master of  Science in Nursing Education starts once a year in the summer.</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The online application will be available every year in August under Quick Links in our website</a:t>
            </a:r>
            <a:endParaRPr/>
          </a:p>
          <a:p>
            <a:pPr marL="0" marR="0" lvl="0" indent="0" algn="ctr" rtl="0">
              <a:spcBef>
                <a:spcPts val="0"/>
              </a:spcBef>
              <a:spcAft>
                <a:spcPts val="0"/>
              </a:spcAft>
              <a:buNone/>
            </a:pPr>
            <a:r>
              <a:rPr lang="en-US" sz="1800" u="sng">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https://graduateadmissions.stonybrook.edu/apply/</a:t>
            </a: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Application deadlines can be checked in our website </a:t>
            </a:r>
            <a:r>
              <a:rPr lang="en-US" sz="1800" u="sng">
                <a:solidFill>
                  <a:schemeClr val="dk1"/>
                </a:solidFill>
                <a:latin typeface="Arial"/>
                <a:ea typeface="Arial"/>
                <a:cs typeface="Arial"/>
                <a:sym typeface="Arial"/>
                <a:hlinkClick r:id="rId7">
                  <a:extLst>
                    <a:ext uri="{A12FA001-AC4F-418D-AE19-62706E023703}">
                      <ahyp:hlinkClr xmlns:ahyp="http://schemas.microsoft.com/office/drawing/2018/hyperlinkcolor" xmlns="" val="tx"/>
                    </a:ext>
                  </a:extLst>
                </a:hlinkClick>
              </a:rPr>
              <a:t>https://nursing.stonybrookmedicine.edu/academic</a:t>
            </a:r>
            <a:r>
              <a:rPr lang="en-US" sz="1800">
                <a:solidFill>
                  <a:schemeClr val="dk1"/>
                </a:solidFill>
                <a:latin typeface="Arial"/>
                <a:ea typeface="Arial"/>
                <a:cs typeface="Arial"/>
                <a:sym typeface="Arial"/>
              </a:rPr>
              <a:t> </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33" name="Google Shape;133;p11" descr="A picture containing box, bed&#10;&#10;Description automatically generated"/>
          <p:cNvPicPr preferRelativeResize="0"/>
          <p:nvPr/>
        </p:nvPicPr>
        <p:blipFill rotWithShape="1">
          <a:blip r:embed="rId8">
            <a:alphaModFix/>
          </a:blip>
          <a:srcRect/>
          <a:stretch/>
        </p:blipFill>
        <p:spPr>
          <a:xfrm>
            <a:off x="6369090" y="2723622"/>
            <a:ext cx="2540573" cy="1422721"/>
          </a:xfrm>
          <a:prstGeom prst="rect">
            <a:avLst/>
          </a:prstGeom>
          <a:noFill/>
          <a:ln>
            <a:noFill/>
          </a:ln>
        </p:spPr>
      </p:pic>
      <p:pic>
        <p:nvPicPr>
          <p:cNvPr id="10" name="Recorded Sound">
            <a:hlinkClick r:id="" action="ppaction://media"/>
            <a:extLst>
              <a:ext uri="{FF2B5EF4-FFF2-40B4-BE49-F238E27FC236}">
                <a16:creationId xmlns:a16="http://schemas.microsoft.com/office/drawing/2014/main" id="{1E93EEAD-3588-5B8C-CF20-EAD0880DC2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06512" y="53178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2"/>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Admission Requirements – Master of Science in Nursing Education</a:t>
            </a:r>
            <a:endParaRPr/>
          </a:p>
        </p:txBody>
      </p:sp>
      <p:sp>
        <p:nvSpPr>
          <p:cNvPr id="139" name="Google Shape;139;p12"/>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B60225"/>
              </a:buClr>
              <a:buSzPts val="2800"/>
              <a:buFont typeface="Helvetica Neue"/>
              <a:buNone/>
            </a:pPr>
            <a:endParaRPr sz="2800">
              <a:solidFill>
                <a:schemeClr val="dk1"/>
              </a:solidFill>
            </a:endParaRPr>
          </a:p>
          <a:p>
            <a:pPr marL="342900" lvl="0" indent="-342900" algn="ctr" rtl="0">
              <a:spcBef>
                <a:spcPts val="560"/>
              </a:spcBef>
              <a:spcAft>
                <a:spcPts val="0"/>
              </a:spcAft>
              <a:buClr>
                <a:srgbClr val="B60225"/>
              </a:buClr>
              <a:buSzPts val="2800"/>
              <a:buFont typeface="Helvetica Neue"/>
              <a:buNone/>
            </a:pPr>
            <a:endParaRPr sz="2800">
              <a:solidFill>
                <a:schemeClr val="dk1"/>
              </a:solidFill>
            </a:endParaRPr>
          </a:p>
        </p:txBody>
      </p:sp>
      <p:pic>
        <p:nvPicPr>
          <p:cNvPr id="140" name="Google Shape;140;p12"/>
          <p:cNvPicPr preferRelativeResize="0"/>
          <p:nvPr/>
        </p:nvPicPr>
        <p:blipFill rotWithShape="1">
          <a:blip r:embed="rId5">
            <a:alphaModFix/>
          </a:blip>
          <a:srcRect/>
          <a:stretch/>
        </p:blipFill>
        <p:spPr>
          <a:xfrm>
            <a:off x="2452484" y="4892896"/>
            <a:ext cx="4311723" cy="884455"/>
          </a:xfrm>
          <a:prstGeom prst="rect">
            <a:avLst/>
          </a:prstGeom>
          <a:noFill/>
          <a:ln>
            <a:noFill/>
          </a:ln>
        </p:spPr>
      </p:pic>
      <p:pic>
        <p:nvPicPr>
          <p:cNvPr id="141" name="Google Shape;141;p12"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sp>
        <p:nvSpPr>
          <p:cNvPr id="142" name="Google Shape;142;p12"/>
          <p:cNvSpPr txBox="1"/>
          <p:nvPr/>
        </p:nvSpPr>
        <p:spPr>
          <a:xfrm>
            <a:off x="618564" y="1443318"/>
            <a:ext cx="7629000" cy="3324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C00000"/>
                </a:solidFill>
                <a:latin typeface="Arial"/>
                <a:ea typeface="Arial"/>
                <a:cs typeface="Arial"/>
                <a:sym typeface="Arial"/>
              </a:rPr>
              <a:t>Master of Science in Nursing Education Admission Requirements</a:t>
            </a:r>
            <a:endParaRPr/>
          </a:p>
          <a:p>
            <a:pPr marL="0" marR="0" lvl="0" indent="0" algn="ctr" rtl="0">
              <a:spcBef>
                <a:spcPts val="0"/>
              </a:spcBef>
              <a:spcAft>
                <a:spcPts val="0"/>
              </a:spcAft>
              <a:buNone/>
            </a:pPr>
            <a:r>
              <a:rPr lang="en-US" sz="1400" b="1">
                <a:solidFill>
                  <a:srgbClr val="C00000"/>
                </a:solidFill>
                <a:latin typeface="Arial"/>
                <a:ea typeface="Arial"/>
                <a:cs typeface="Arial"/>
                <a:sym typeface="Arial"/>
              </a:rPr>
              <a:t> </a:t>
            </a:r>
            <a:endParaRPr sz="1400">
              <a:solidFill>
                <a:srgbClr val="C00000"/>
              </a:solidFill>
              <a:latin typeface="Arial"/>
              <a:ea typeface="Arial"/>
              <a:cs typeface="Arial"/>
              <a:sym typeface="Arial"/>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•Baccalaureate degree with a major in nursing (applicants with non-nursing bachelor degrees will need to submit a Clinical Practice Portfolio)</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•Minimum of one year's recent relevant experience (preferred)</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•Unofficial transcripts from all college/universities attended</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•Cumulative grade point average of at least 3.0</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•Current professional Registered Nurse license</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•Three online letters of recommendation</a:t>
            </a:r>
            <a:endParaRPr/>
          </a:p>
          <a:p>
            <a:pPr marL="1371600" marR="0" lvl="0" indent="0" algn="ctr" rtl="0">
              <a:spcBef>
                <a:spcPts val="0"/>
              </a:spcBef>
              <a:spcAft>
                <a:spcPts val="0"/>
              </a:spcAft>
              <a:buNone/>
            </a:pPr>
            <a:r>
              <a:rPr lang="en-US" sz="1400">
                <a:solidFill>
                  <a:schemeClr val="dk1"/>
                </a:solidFill>
                <a:latin typeface="Arial"/>
                <a:ea typeface="Arial"/>
                <a:cs typeface="Arial"/>
                <a:sym typeface="Arial"/>
              </a:rPr>
              <a:t>•Three credit undergraduate course in Statistics</a:t>
            </a:r>
            <a:endParaRPr>
              <a:solidFill>
                <a:schemeClr val="dk1"/>
              </a:solidFill>
            </a:endParaRPr>
          </a:p>
          <a:p>
            <a:pPr marL="457200" marR="0" lvl="0" indent="-31750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Three credit undergraduate course in Health Assessment</a:t>
            </a:r>
            <a:endParaRPr sz="1400">
              <a:solidFill>
                <a:schemeClr val="dk1"/>
              </a:solidFill>
              <a:latin typeface="Arial"/>
              <a:ea typeface="Arial"/>
              <a:cs typeface="Arial"/>
              <a:sym typeface="Arial"/>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•Meet all Technical Standards for Admission and Retention</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Please visit our website for additional information</a:t>
            </a:r>
            <a:endParaRPr/>
          </a:p>
          <a:p>
            <a:pPr marL="0" marR="0" lvl="0" indent="0" algn="ctr" rtl="0">
              <a:spcBef>
                <a:spcPts val="0"/>
              </a:spcBef>
              <a:spcAft>
                <a:spcPts val="0"/>
              </a:spcAft>
              <a:buNone/>
            </a:pPr>
            <a:r>
              <a:rPr lang="en-US" sz="1400">
                <a:solidFill>
                  <a:schemeClr val="dk1"/>
                </a:solidFill>
                <a:latin typeface="Arial"/>
                <a:ea typeface="Arial"/>
                <a:cs typeface="Arial"/>
                <a:sym typeface="Arial"/>
              </a:rPr>
              <a:t>https://nursing.stonybrookmedicine.edu/nursingeducationmaster</a:t>
            </a:r>
            <a:endParaRPr sz="1400">
              <a:solidFill>
                <a:schemeClr val="dk1"/>
              </a:solidFill>
              <a:latin typeface="Arial"/>
              <a:ea typeface="Arial"/>
              <a:cs typeface="Arial"/>
              <a:sym typeface="Arial"/>
            </a:endParaRPr>
          </a:p>
          <a:p>
            <a:pPr marL="285750" marR="0" lvl="0" indent="-196850" algn="ctr"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p:txBody>
      </p:sp>
      <p:pic>
        <p:nvPicPr>
          <p:cNvPr id="6" name="Recorded Sound">
            <a:hlinkClick r:id="" action="ppaction://media"/>
            <a:extLst>
              <a:ext uri="{FF2B5EF4-FFF2-40B4-BE49-F238E27FC236}">
                <a16:creationId xmlns:a16="http://schemas.microsoft.com/office/drawing/2014/main" id="{63689C88-0E31-B0F8-BE9F-521C9304D0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3360" y="514313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3"/>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Clinical Practice Portfolio</a:t>
            </a:r>
            <a:endParaRPr/>
          </a:p>
        </p:txBody>
      </p:sp>
      <p:sp>
        <p:nvSpPr>
          <p:cNvPr id="148" name="Google Shape;148;p13"/>
          <p:cNvSpPr txBox="1">
            <a:spLocks noGrp="1"/>
          </p:cNvSpPr>
          <p:nvPr>
            <p:ph type="body" idx="2"/>
          </p:nvPr>
        </p:nvSpPr>
        <p:spPr>
          <a:xfrm>
            <a:off x="429064" y="1673171"/>
            <a:ext cx="4635305" cy="5211917"/>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rgbClr val="B60225"/>
              </a:buClr>
              <a:buSzPts val="2400"/>
              <a:buNone/>
            </a:pPr>
            <a:endParaRPr sz="2400">
              <a:solidFill>
                <a:schemeClr val="dk1"/>
              </a:solidFill>
            </a:endParaRPr>
          </a:p>
          <a:p>
            <a:pPr marL="0" lvl="0" indent="0" algn="l" rtl="0">
              <a:spcBef>
                <a:spcPts val="400"/>
              </a:spcBef>
              <a:spcAft>
                <a:spcPts val="0"/>
              </a:spcAft>
              <a:buClr>
                <a:schemeClr val="dk1"/>
              </a:buClr>
              <a:buSzPts val="2000"/>
              <a:buNone/>
            </a:pPr>
            <a:r>
              <a:rPr lang="en-US" sz="2000" b="1">
                <a:solidFill>
                  <a:schemeClr val="dk1"/>
                </a:solidFill>
              </a:rPr>
              <a:t>* Clinical Practice Portfolio </a:t>
            </a:r>
            <a:r>
              <a:rPr lang="en-US" sz="1800">
                <a:solidFill>
                  <a:schemeClr val="dk1"/>
                </a:solidFill>
              </a:rPr>
              <a:t>- Registered Nurse applicants to a master’s program with a non-nursing bachelor's degree are required to submit a clinical practice portfolio to be evaluated for baccalaureate-level nursing competencies upon conditional admission once they have been admitted to a program. A non-refundable fee of $300 is required for the portfolio evaluation. Upon successful completion and approval from the Program Director and the Chair of the Department of Graduate Studies in Nursing Organization and Leadership  of the portfolio, the student will be matriculated to the program. If the portfolio does not meet academic standards, the student cannot progress in the program. </a:t>
            </a:r>
            <a:endParaRPr/>
          </a:p>
          <a:p>
            <a:pPr marL="0" lvl="0" indent="0" algn="l" rtl="0">
              <a:spcBef>
                <a:spcPts val="480"/>
              </a:spcBef>
              <a:spcAft>
                <a:spcPts val="0"/>
              </a:spcAft>
              <a:buClr>
                <a:srgbClr val="B60225"/>
              </a:buClr>
              <a:buSzPts val="2400"/>
              <a:buNone/>
            </a:pPr>
            <a:endParaRPr sz="2400" b="1"/>
          </a:p>
          <a:p>
            <a:pPr marL="285750" lvl="0" indent="-133350" algn="l" rtl="0">
              <a:spcBef>
                <a:spcPts val="480"/>
              </a:spcBef>
              <a:spcAft>
                <a:spcPts val="0"/>
              </a:spcAft>
              <a:buClr>
                <a:srgbClr val="B60225"/>
              </a:buClr>
              <a:buSzPts val="2400"/>
              <a:buFont typeface="Arial"/>
              <a:buNone/>
            </a:pPr>
            <a:endParaRPr sz="2400" b="1"/>
          </a:p>
          <a:p>
            <a:pPr marL="285750" lvl="0" indent="-133350" algn="l" rtl="0">
              <a:spcBef>
                <a:spcPts val="480"/>
              </a:spcBef>
              <a:spcAft>
                <a:spcPts val="0"/>
              </a:spcAft>
              <a:buClr>
                <a:srgbClr val="B60225"/>
              </a:buClr>
              <a:buSzPts val="2400"/>
              <a:buFont typeface="Arial"/>
              <a:buNone/>
            </a:pPr>
            <a:endParaRPr sz="2400" b="1"/>
          </a:p>
          <a:p>
            <a:pPr marL="342900" lvl="0" indent="-342900" algn="l" rtl="0">
              <a:spcBef>
                <a:spcPts val="480"/>
              </a:spcBef>
              <a:spcAft>
                <a:spcPts val="0"/>
              </a:spcAft>
              <a:buClr>
                <a:srgbClr val="B60225"/>
              </a:buClr>
              <a:buSzPts val="2400"/>
              <a:buNone/>
            </a:pPr>
            <a:endParaRPr sz="2400"/>
          </a:p>
        </p:txBody>
      </p:sp>
      <p:pic>
        <p:nvPicPr>
          <p:cNvPr id="149" name="Google Shape;149;p13"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150" name="Google Shape;150;p13"/>
          <p:cNvPicPr preferRelativeResize="0"/>
          <p:nvPr/>
        </p:nvPicPr>
        <p:blipFill rotWithShape="1">
          <a:blip r:embed="rId6">
            <a:alphaModFix/>
          </a:blip>
          <a:srcRect/>
          <a:stretch/>
        </p:blipFill>
        <p:spPr>
          <a:xfrm>
            <a:off x="5124241" y="2630657"/>
            <a:ext cx="3513322" cy="2344761"/>
          </a:xfrm>
          <a:prstGeom prst="rect">
            <a:avLst/>
          </a:prstGeom>
          <a:noFill/>
          <a:ln>
            <a:noFill/>
          </a:ln>
        </p:spPr>
      </p:pic>
      <p:pic>
        <p:nvPicPr>
          <p:cNvPr id="6" name="Recorded Sound">
            <a:hlinkClick r:id="" action="ppaction://media"/>
            <a:extLst>
              <a:ext uri="{FF2B5EF4-FFF2-40B4-BE49-F238E27FC236}">
                <a16:creationId xmlns:a16="http://schemas.microsoft.com/office/drawing/2014/main" id="{111FB7EB-C7C7-D6E8-6F9E-67ECEF0A93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7916" y="527785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4"/>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Admission Requirements – Advanced Certificate in Nursing Education</a:t>
            </a:r>
            <a:endParaRPr/>
          </a:p>
        </p:txBody>
      </p:sp>
      <p:sp>
        <p:nvSpPr>
          <p:cNvPr id="156" name="Google Shape;156;p14"/>
          <p:cNvSpPr txBox="1">
            <a:spLocks noGrp="1"/>
          </p:cNvSpPr>
          <p:nvPr>
            <p:ph type="body" idx="2"/>
          </p:nvPr>
        </p:nvSpPr>
        <p:spPr>
          <a:xfrm>
            <a:off x="1783976" y="1165411"/>
            <a:ext cx="5441576" cy="1398494"/>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C00000"/>
              </a:buClr>
              <a:buSzPts val="1400"/>
              <a:buNone/>
            </a:pPr>
            <a:r>
              <a:rPr lang="en-US" sz="1400" b="1">
                <a:solidFill>
                  <a:srgbClr val="C00000"/>
                </a:solidFill>
                <a:latin typeface="Arial"/>
                <a:ea typeface="Arial"/>
                <a:cs typeface="Arial"/>
                <a:sym typeface="Arial"/>
              </a:rPr>
              <a:t>Advanced Certificate in Nursing Education</a:t>
            </a:r>
            <a:endParaRPr sz="1400" b="1">
              <a:solidFill>
                <a:srgbClr val="C00000"/>
              </a:solidFill>
              <a:latin typeface="Arial"/>
              <a:ea typeface="Arial"/>
              <a:cs typeface="Arial"/>
              <a:sym typeface="Arial"/>
            </a:endParaRPr>
          </a:p>
          <a:p>
            <a:pPr marL="342900" lvl="0" indent="-342900" algn="ctr" rtl="0">
              <a:spcBef>
                <a:spcPts val="0"/>
              </a:spcBef>
              <a:spcAft>
                <a:spcPts val="0"/>
              </a:spcAft>
              <a:buClr>
                <a:srgbClr val="C00000"/>
              </a:buClr>
              <a:buSzPts val="1400"/>
              <a:buNone/>
            </a:pPr>
            <a:r>
              <a:rPr lang="en-US" sz="1400" b="1">
                <a:solidFill>
                  <a:srgbClr val="C00000"/>
                </a:solidFill>
                <a:latin typeface="Arial"/>
                <a:ea typeface="Arial"/>
                <a:cs typeface="Arial"/>
                <a:sym typeface="Arial"/>
              </a:rPr>
              <a:t>Admission Requirements </a:t>
            </a:r>
            <a:endParaRPr/>
          </a:p>
          <a:p>
            <a:pPr marL="342900" lvl="0" indent="-342900" algn="ctr" rtl="0">
              <a:spcBef>
                <a:spcPts val="280"/>
              </a:spcBef>
              <a:spcAft>
                <a:spcPts val="0"/>
              </a:spcAft>
              <a:buClr>
                <a:srgbClr val="B60225"/>
              </a:buClr>
              <a:buSzPts val="1400"/>
              <a:buFont typeface="Helvetica Neue"/>
              <a:buNone/>
            </a:pPr>
            <a:endParaRPr sz="1400"/>
          </a:p>
        </p:txBody>
      </p:sp>
      <p:sp>
        <p:nvSpPr>
          <p:cNvPr id="157" name="Google Shape;157;p14"/>
          <p:cNvSpPr txBox="1"/>
          <p:nvPr/>
        </p:nvSpPr>
        <p:spPr>
          <a:xfrm>
            <a:off x="1927412" y="2052918"/>
            <a:ext cx="4796100" cy="3755700"/>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Master’s or Doctoral Degree from an accredited nursing program</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 minimum of one year’s recent relevant experience (preferred)</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Unofficial transcripts from all college/universities attended</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Cumulative grade point average of at least 3.0</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Current professional Registered Nurse license</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Three online letters of recommendation</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Three credit undergraduate course in </a:t>
            </a:r>
            <a:r>
              <a:rPr lang="en-US">
                <a:solidFill>
                  <a:schemeClr val="dk1"/>
                </a:solidFill>
              </a:rPr>
              <a:t>Statistics</a:t>
            </a:r>
            <a:endParaRPr sz="14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Three credit undergraduate course in </a:t>
            </a:r>
            <a:r>
              <a:rPr lang="en-US">
                <a:solidFill>
                  <a:schemeClr val="dk1"/>
                </a:solidFill>
              </a:rPr>
              <a:t>Health Assessment</a:t>
            </a:r>
            <a:endParaRPr sz="14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Meet all Technical Standards for Admission and Retention</a:t>
            </a:r>
            <a:endParaRPr/>
          </a:p>
          <a:p>
            <a:pPr marL="285750" marR="0" lvl="0" indent="-285750" algn="ctr"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Please visit our website for additional information https://nursing.stonybrookmedicine.edu/nursingeducationcertificate</a:t>
            </a:r>
            <a:endParaRPr/>
          </a:p>
        </p:txBody>
      </p:sp>
      <p:pic>
        <p:nvPicPr>
          <p:cNvPr id="3" name="Recorded Sound">
            <a:hlinkClick r:id="" action="ppaction://media"/>
            <a:extLst>
              <a:ext uri="{FF2B5EF4-FFF2-40B4-BE49-F238E27FC236}">
                <a16:creationId xmlns:a16="http://schemas.microsoft.com/office/drawing/2014/main" id="{FFCB0D12-9753-13A9-D593-38020594DC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9080" y="517125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5"/>
          <p:cNvSpPr txBox="1">
            <a:spLocks noGrp="1"/>
          </p:cNvSpPr>
          <p:nvPr>
            <p:ph type="body" idx="1"/>
          </p:nvPr>
        </p:nvSpPr>
        <p:spPr>
          <a:xfrm>
            <a:off x="194552" y="6354042"/>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Application Requirements</a:t>
            </a:r>
            <a:endParaRPr/>
          </a:p>
        </p:txBody>
      </p:sp>
      <p:sp>
        <p:nvSpPr>
          <p:cNvPr id="152" name="Google Shape;152;p15"/>
          <p:cNvSpPr txBox="1">
            <a:spLocks noGrp="1"/>
          </p:cNvSpPr>
          <p:nvPr>
            <p:ph type="body" idx="2"/>
          </p:nvPr>
        </p:nvSpPr>
        <p:spPr>
          <a:xfrm>
            <a:off x="194552" y="2267419"/>
            <a:ext cx="8376502" cy="4086623"/>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rgbClr val="B60225"/>
              </a:buClr>
              <a:buSzPts val="1200"/>
              <a:buNone/>
            </a:pPr>
            <a:endParaRPr sz="1200" b="1" u="sng" dirty="0"/>
          </a:p>
          <a:p>
            <a:pPr marL="0" lvl="0" indent="0" algn="l" rtl="0">
              <a:spcBef>
                <a:spcPts val="240"/>
              </a:spcBef>
              <a:spcAft>
                <a:spcPts val="0"/>
              </a:spcAft>
              <a:buClr>
                <a:srgbClr val="B60225"/>
              </a:buClr>
              <a:buSzPts val="1200"/>
              <a:buNone/>
            </a:pPr>
            <a:endParaRPr sz="1200" b="1" dirty="0">
              <a:solidFill>
                <a:schemeClr val="dk1"/>
              </a:solidFill>
            </a:endParaRPr>
          </a:p>
          <a:p>
            <a:pPr marL="171450" lvl="0" indent="-171450" algn="l" rtl="0">
              <a:spcBef>
                <a:spcPts val="240"/>
              </a:spcBef>
              <a:spcAft>
                <a:spcPts val="0"/>
              </a:spcAft>
              <a:buClr>
                <a:schemeClr val="dk1"/>
              </a:buClr>
              <a:buSzPts val="1200"/>
              <a:buFont typeface="Arial"/>
              <a:buChar char="•"/>
            </a:pPr>
            <a:r>
              <a:rPr lang="en-US" sz="1200" b="1" dirty="0">
                <a:solidFill>
                  <a:schemeClr val="dk1"/>
                </a:solidFill>
              </a:rPr>
              <a:t>Unofficial transcripts from all colleges/universities ever attended must be uploaded onto the electronic application (must be readable transcripts)</a:t>
            </a:r>
          </a:p>
          <a:p>
            <a:pPr marL="171450" indent="-171450" algn="l">
              <a:spcBef>
                <a:spcPts val="240"/>
              </a:spcBef>
              <a:buClr>
                <a:schemeClr val="dk1"/>
              </a:buClr>
              <a:buSzPts val="1200"/>
              <a:buFont typeface="Arial"/>
              <a:buChar char="•"/>
            </a:pPr>
            <a:r>
              <a:rPr lang="en-US" sz="1200" b="1" dirty="0">
                <a:solidFill>
                  <a:schemeClr val="dk1"/>
                </a:solidFill>
              </a:rPr>
              <a:t>Current curriculum Vitae/Resume</a:t>
            </a:r>
            <a:endParaRPr lang="en-US" sz="1200" dirty="0"/>
          </a:p>
          <a:p>
            <a:pPr marL="171450" indent="-171450" algn="l">
              <a:spcBef>
                <a:spcPts val="240"/>
              </a:spcBef>
              <a:buClr>
                <a:schemeClr val="dk1"/>
              </a:buClr>
              <a:buSzPts val="1200"/>
              <a:buFont typeface="Arial"/>
              <a:buChar char="•"/>
            </a:pPr>
            <a:r>
              <a:rPr lang="en-US" sz="1200" b="1" dirty="0">
                <a:solidFill>
                  <a:schemeClr val="dk1"/>
                </a:solidFill>
              </a:rPr>
              <a:t>Current and maintained RN License</a:t>
            </a:r>
            <a:endParaRPr lang="en-US" sz="1200" dirty="0"/>
          </a:p>
          <a:p>
            <a:pPr marL="285750" lvl="0" indent="-285750" algn="l">
              <a:spcBef>
                <a:spcPts val="240"/>
              </a:spcBef>
              <a:buClr>
                <a:schemeClr val="dk1"/>
              </a:buClr>
              <a:buSzPts val="1200"/>
              <a:buFont typeface="Arial"/>
              <a:buChar char="•"/>
            </a:pPr>
            <a:r>
              <a:rPr lang="en-US" sz="1200" b="1" dirty="0">
                <a:solidFill>
                  <a:schemeClr val="dk1"/>
                </a:solidFill>
              </a:rPr>
              <a:t>References – submitted electronically via the online application </a:t>
            </a:r>
            <a:endParaRPr lang="en-US" dirty="0"/>
          </a:p>
          <a:p>
            <a:pPr marL="742950" lvl="1" indent="-285750" algn="l">
              <a:spcBef>
                <a:spcPts val="240"/>
              </a:spcBef>
              <a:buSzPts val="1200"/>
              <a:buFont typeface="Courier New"/>
              <a:buChar char="o"/>
            </a:pPr>
            <a:r>
              <a:rPr lang="en-US" sz="1200" b="1" dirty="0">
                <a:solidFill>
                  <a:srgbClr val="FF0000"/>
                </a:solidFill>
              </a:rPr>
              <a:t>Email addresses of 3 professional references</a:t>
            </a:r>
            <a:endParaRPr lang="en-US" dirty="0"/>
          </a:p>
          <a:p>
            <a:pPr marL="742950" lvl="1" indent="-285750" algn="l">
              <a:spcBef>
                <a:spcPts val="240"/>
              </a:spcBef>
              <a:buSzPts val="1200"/>
              <a:buFont typeface="Courier New"/>
              <a:buChar char="o"/>
            </a:pPr>
            <a:r>
              <a:rPr lang="en-US" sz="1200" b="1" dirty="0">
                <a:solidFill>
                  <a:srgbClr val="FF0000"/>
                </a:solidFill>
              </a:rPr>
              <a:t>Vary your selection</a:t>
            </a:r>
            <a:endParaRPr lang="en-US" dirty="0"/>
          </a:p>
          <a:p>
            <a:pPr marL="742950" lvl="1" indent="-285750" algn="l">
              <a:spcBef>
                <a:spcPts val="240"/>
              </a:spcBef>
              <a:buSzPts val="1200"/>
              <a:buFont typeface="Courier New"/>
              <a:buChar char="o"/>
            </a:pPr>
            <a:r>
              <a:rPr lang="en-US" sz="1200" b="1" dirty="0">
                <a:solidFill>
                  <a:srgbClr val="FF0000"/>
                </a:solidFill>
              </a:rPr>
              <a:t>Family and friends are not acceptable</a:t>
            </a:r>
          </a:p>
          <a:p>
            <a:pPr marL="742950" lvl="1" indent="-285750" algn="l">
              <a:spcBef>
                <a:spcPts val="240"/>
              </a:spcBef>
              <a:buSzPts val="1200"/>
              <a:buFont typeface="Courier New"/>
              <a:buChar char="o"/>
            </a:pPr>
            <a:endParaRPr lang="en-US" sz="1200" b="1" dirty="0">
              <a:solidFill>
                <a:srgbClr val="FF0000"/>
              </a:solidFill>
            </a:endParaRPr>
          </a:p>
          <a:p>
            <a:pPr marL="0" lvl="0" indent="0" algn="l">
              <a:spcBef>
                <a:spcPts val="240"/>
              </a:spcBef>
              <a:buClr>
                <a:schemeClr val="dk1"/>
              </a:buClr>
              <a:buSzPts val="1200"/>
            </a:pPr>
            <a:r>
              <a:rPr lang="en-US" sz="1200" b="1" dirty="0">
                <a:solidFill>
                  <a:schemeClr val="dk1"/>
                </a:solidFill>
              </a:rPr>
              <a:t>All outstanding preadmission coursework must be posted on the official transcripts and the official transcripts submitted after acceptance into the program.  </a:t>
            </a:r>
            <a:r>
              <a:rPr lang="en-US" sz="1200" b="1" dirty="0">
                <a:solidFill>
                  <a:srgbClr val="FF0000"/>
                </a:solidFill>
              </a:rPr>
              <a:t>However, new nursing graduates will be given additional time to submit their school of nursing transcripts.</a:t>
            </a:r>
          </a:p>
          <a:p>
            <a:pPr marL="0" lvl="0" indent="0" algn="l">
              <a:spcBef>
                <a:spcPts val="240"/>
              </a:spcBef>
              <a:buClr>
                <a:schemeClr val="dk1"/>
              </a:buClr>
              <a:buSzPts val="1200"/>
            </a:pPr>
            <a:endParaRPr lang="en-US" sz="1200" b="1" dirty="0">
              <a:solidFill>
                <a:schemeClr val="dk1"/>
              </a:solidFill>
            </a:endParaRPr>
          </a:p>
          <a:p>
            <a:pPr marL="171450" indent="-171450" algn="l">
              <a:spcBef>
                <a:spcPts val="240"/>
              </a:spcBef>
              <a:buClr>
                <a:schemeClr val="dk1"/>
              </a:buClr>
              <a:buSzPts val="1200"/>
              <a:buFont typeface="Arial"/>
              <a:buChar char="•"/>
            </a:pPr>
            <a:r>
              <a:rPr lang="en-US" sz="1200" b="1" dirty="0">
                <a:solidFill>
                  <a:schemeClr val="dk1"/>
                </a:solidFill>
              </a:rPr>
              <a:t>Completion of all preadmission coursework is required prior to starting the program.</a:t>
            </a:r>
            <a:endParaRPr lang="en-US" dirty="0"/>
          </a:p>
          <a:p>
            <a:pPr marL="171450" lvl="0" indent="-171450" algn="l">
              <a:spcBef>
                <a:spcPts val="240"/>
              </a:spcBef>
              <a:buClr>
                <a:schemeClr val="dk1"/>
              </a:buClr>
              <a:buSzPts val="1200"/>
              <a:buFont typeface="Arial" panose="020B0604020202020204" pitchFamily="34" charset="0"/>
              <a:buChar char="•"/>
            </a:pPr>
            <a:r>
              <a:rPr lang="en-US" sz="1200" b="1" dirty="0">
                <a:solidFill>
                  <a:schemeClr val="dk1"/>
                </a:solidFill>
                <a:latin typeface="Arial"/>
                <a:ea typeface="Arial"/>
                <a:cs typeface="Arial"/>
                <a:sym typeface="Arial"/>
              </a:rPr>
              <a:t>Prerequisite courses do </a:t>
            </a:r>
            <a:r>
              <a:rPr lang="en-US" sz="1200" b="1" u="sng" dirty="0">
                <a:solidFill>
                  <a:schemeClr val="dk1"/>
                </a:solidFill>
                <a:latin typeface="Arial"/>
                <a:ea typeface="Arial"/>
                <a:cs typeface="Arial"/>
                <a:sym typeface="Arial"/>
              </a:rPr>
              <a:t>not </a:t>
            </a:r>
            <a:r>
              <a:rPr lang="en-US" sz="1200" b="1" dirty="0">
                <a:solidFill>
                  <a:schemeClr val="dk1"/>
                </a:solidFill>
                <a:latin typeface="Arial"/>
                <a:ea typeface="Arial"/>
                <a:cs typeface="Arial"/>
                <a:sym typeface="Arial"/>
              </a:rPr>
              <a:t>age out</a:t>
            </a:r>
            <a:endParaRPr lang="en-US" sz="1200" dirty="0"/>
          </a:p>
          <a:p>
            <a:pPr marL="0" lvl="0" indent="0" algn="l">
              <a:spcBef>
                <a:spcPts val="240"/>
              </a:spcBef>
              <a:buClr>
                <a:schemeClr val="dk1"/>
              </a:buClr>
              <a:buSzPts val="1200"/>
            </a:pPr>
            <a:r>
              <a:rPr lang="en-US" sz="1200" b="1" dirty="0">
                <a:solidFill>
                  <a:schemeClr val="dk1"/>
                </a:solidFill>
                <a:latin typeface="Arial"/>
                <a:ea typeface="Arial"/>
                <a:cs typeface="Arial"/>
                <a:sym typeface="Arial"/>
              </a:rPr>
              <a:t>Required grade is C or higher </a:t>
            </a:r>
            <a:endParaRPr lang="en-US" sz="1200" dirty="0"/>
          </a:p>
          <a:p>
            <a:pPr marL="171450" indent="-171450" algn="l">
              <a:spcBef>
                <a:spcPts val="240"/>
              </a:spcBef>
              <a:buClr>
                <a:schemeClr val="dk1"/>
              </a:buClr>
              <a:buSzPts val="1200"/>
              <a:buFont typeface="Arial"/>
              <a:buChar char="•"/>
            </a:pPr>
            <a:r>
              <a:rPr lang="en-US" sz="1200" b="1" dirty="0">
                <a:solidFill>
                  <a:schemeClr val="dk1"/>
                </a:solidFill>
              </a:rPr>
              <a:t>Personal statement/essay is required</a:t>
            </a:r>
            <a:endParaRPr lang="en-US" sz="1200" dirty="0"/>
          </a:p>
          <a:p>
            <a:pPr marL="285750" indent="-285750" algn="l">
              <a:spcBef>
                <a:spcPts val="240"/>
              </a:spcBef>
              <a:buClr>
                <a:schemeClr val="dk1"/>
              </a:buClr>
              <a:buSzPts val="1200"/>
              <a:buFont typeface="Arial"/>
              <a:buChar char="•"/>
            </a:pPr>
            <a:r>
              <a:rPr lang="en-US" sz="1200" b="1" dirty="0">
                <a:solidFill>
                  <a:schemeClr val="dk1"/>
                </a:solidFill>
              </a:rPr>
              <a:t>You may be interviewed as part of the admission process. </a:t>
            </a:r>
          </a:p>
          <a:p>
            <a:pPr marL="285750" indent="-285750" algn="l">
              <a:spcBef>
                <a:spcPts val="240"/>
              </a:spcBef>
              <a:buClr>
                <a:schemeClr val="dk1"/>
              </a:buClr>
              <a:buSzPts val="1200"/>
              <a:buFont typeface="Arial"/>
              <a:buChar char="•"/>
            </a:pPr>
            <a:r>
              <a:rPr lang="en-US" sz="1200" b="1" dirty="0">
                <a:solidFill>
                  <a:schemeClr val="dk1"/>
                </a:solidFill>
              </a:rPr>
              <a:t>$100 Application fee</a:t>
            </a:r>
          </a:p>
          <a:p>
            <a:pPr marL="285750" lvl="0" indent="-285750" algn="l">
              <a:spcBef>
                <a:spcPts val="240"/>
              </a:spcBef>
              <a:buClr>
                <a:schemeClr val="dk1"/>
              </a:buClr>
              <a:buSzPts val="1200"/>
              <a:buFont typeface="Arial"/>
              <a:buChar char="•"/>
            </a:pPr>
            <a:endParaRPr lang="en-US" sz="1200" b="1" dirty="0">
              <a:solidFill>
                <a:srgbClr val="FF0000"/>
              </a:solidFill>
            </a:endParaRPr>
          </a:p>
          <a:p>
            <a:pPr marL="285750" lvl="0" indent="-285750" algn="l">
              <a:spcBef>
                <a:spcPts val="240"/>
              </a:spcBef>
              <a:buClr>
                <a:schemeClr val="dk1"/>
              </a:buClr>
              <a:buSzPts val="1200"/>
              <a:buFont typeface="Arial"/>
              <a:buChar char="•"/>
            </a:pPr>
            <a:r>
              <a:rPr lang="en-US" sz="1200" dirty="0">
                <a:solidFill>
                  <a:schemeClr val="dk1"/>
                </a:solidFill>
              </a:rPr>
              <a:t>The </a:t>
            </a:r>
            <a:r>
              <a:rPr lang="en-US" sz="1200" b="1" dirty="0">
                <a:solidFill>
                  <a:schemeClr val="dk1"/>
                </a:solidFill>
              </a:rPr>
              <a:t>Admissions and Academic Standards Committee </a:t>
            </a:r>
            <a:r>
              <a:rPr lang="en-US" sz="1200" dirty="0">
                <a:solidFill>
                  <a:schemeClr val="dk1"/>
                </a:solidFill>
              </a:rPr>
              <a:t>and the </a:t>
            </a:r>
            <a:r>
              <a:rPr lang="en-US" sz="1200" b="1" dirty="0">
                <a:solidFill>
                  <a:schemeClr val="dk1"/>
                </a:solidFill>
              </a:rPr>
              <a:t>Dean of the School of Nursing </a:t>
            </a:r>
            <a:r>
              <a:rPr lang="en-US" sz="1200" dirty="0">
                <a:solidFill>
                  <a:schemeClr val="dk1"/>
                </a:solidFill>
              </a:rPr>
              <a:t>make final decisions regarding the selection of incoming classes</a:t>
            </a:r>
            <a:endParaRPr lang="en-US" sz="1200" dirty="0"/>
          </a:p>
          <a:p>
            <a:pPr marL="285750" lvl="0" indent="-209550" algn="l">
              <a:spcBef>
                <a:spcPts val="240"/>
              </a:spcBef>
              <a:buSzPts val="1200"/>
            </a:pPr>
            <a:endParaRPr lang="en-US" sz="1200" b="1" dirty="0">
              <a:solidFill>
                <a:srgbClr val="FF0000"/>
              </a:solidFill>
            </a:endParaRPr>
          </a:p>
          <a:p>
            <a:pPr marL="0" lvl="0" indent="0" algn="l">
              <a:spcBef>
                <a:spcPts val="240"/>
              </a:spcBef>
              <a:buSzPts val="1200"/>
            </a:pPr>
            <a:endParaRPr lang="en-US" sz="1200" dirty="0">
              <a:solidFill>
                <a:schemeClr val="dk1"/>
              </a:solidFill>
            </a:endParaRPr>
          </a:p>
          <a:p>
            <a:pPr marL="0" lvl="0" indent="0" algn="l">
              <a:spcBef>
                <a:spcPts val="20"/>
              </a:spcBef>
              <a:buSzPts val="100"/>
            </a:pPr>
            <a:endParaRPr lang="en-US" sz="100" dirty="0"/>
          </a:p>
          <a:p>
            <a:pPr marL="171450" lvl="0" indent="-171450" algn="l" rtl="0">
              <a:spcBef>
                <a:spcPts val="240"/>
              </a:spcBef>
              <a:spcAft>
                <a:spcPts val="0"/>
              </a:spcAft>
              <a:buClr>
                <a:schemeClr val="dk1"/>
              </a:buClr>
              <a:buSzPts val="1200"/>
              <a:buFont typeface="Arial"/>
              <a:buChar char="•"/>
            </a:pPr>
            <a:endParaRPr lang="en-US" sz="1200" b="1" dirty="0">
              <a:solidFill>
                <a:schemeClr val="dk1"/>
              </a:solidFill>
            </a:endParaRPr>
          </a:p>
          <a:p>
            <a:pPr marL="171450" lvl="0" indent="-171450" algn="l" rtl="0">
              <a:spcBef>
                <a:spcPts val="240"/>
              </a:spcBef>
              <a:spcAft>
                <a:spcPts val="0"/>
              </a:spcAft>
              <a:buClr>
                <a:schemeClr val="dk1"/>
              </a:buClr>
              <a:buSzPts val="1200"/>
              <a:buFont typeface="Arial"/>
              <a:buChar char="•"/>
            </a:pPr>
            <a:endParaRPr dirty="0"/>
          </a:p>
          <a:p>
            <a:pPr marL="285750" lvl="0" indent="-209550" algn="l" rtl="0">
              <a:spcBef>
                <a:spcPts val="240"/>
              </a:spcBef>
              <a:spcAft>
                <a:spcPts val="0"/>
              </a:spcAft>
              <a:buClr>
                <a:srgbClr val="B60225"/>
              </a:buClr>
              <a:buSzPts val="1200"/>
              <a:buFont typeface="Arial"/>
              <a:buNone/>
            </a:pPr>
            <a:endParaRPr sz="1200" b="1" dirty="0">
              <a:solidFill>
                <a:srgbClr val="FF0000"/>
              </a:solidFill>
            </a:endParaRPr>
          </a:p>
          <a:p>
            <a:pPr marL="0" lvl="0" indent="0" algn="l" rtl="0">
              <a:spcBef>
                <a:spcPts val="240"/>
              </a:spcBef>
              <a:spcAft>
                <a:spcPts val="0"/>
              </a:spcAft>
              <a:buClr>
                <a:srgbClr val="B60225"/>
              </a:buClr>
              <a:buSzPts val="1200"/>
              <a:buNone/>
            </a:pPr>
            <a:endParaRPr sz="1200" dirty="0">
              <a:solidFill>
                <a:schemeClr val="dk1"/>
              </a:solidFill>
            </a:endParaRPr>
          </a:p>
          <a:p>
            <a:pPr marL="0" lvl="0" indent="0" algn="l" rtl="0">
              <a:spcBef>
                <a:spcPts val="20"/>
              </a:spcBef>
              <a:spcAft>
                <a:spcPts val="0"/>
              </a:spcAft>
              <a:buClr>
                <a:srgbClr val="B60225"/>
              </a:buClr>
              <a:buSzPts val="100"/>
              <a:buNone/>
            </a:pPr>
            <a:endParaRPr sz="100" dirty="0"/>
          </a:p>
        </p:txBody>
      </p:sp>
      <p:pic>
        <p:nvPicPr>
          <p:cNvPr id="153" name="Google Shape;153;p15" descr="A picture containing logo&#10;&#10;Description automatically generated"/>
          <p:cNvPicPr preferRelativeResize="0"/>
          <p:nvPr/>
        </p:nvPicPr>
        <p:blipFill rotWithShape="1">
          <a:blip r:embed="rId5">
            <a:alphaModFix/>
          </a:blip>
          <a:srcRect/>
          <a:stretch/>
        </p:blipFill>
        <p:spPr>
          <a:xfrm>
            <a:off x="194552" y="168241"/>
            <a:ext cx="3988341" cy="905969"/>
          </a:xfrm>
          <a:prstGeom prst="rect">
            <a:avLst/>
          </a:prstGeom>
          <a:noFill/>
          <a:ln>
            <a:noFill/>
          </a:ln>
        </p:spPr>
      </p:pic>
      <p:pic>
        <p:nvPicPr>
          <p:cNvPr id="3" name="Recorded Sound">
            <a:hlinkClick r:id="" action="ppaction://media"/>
            <a:extLst>
              <a:ext uri="{FF2B5EF4-FFF2-40B4-BE49-F238E27FC236}">
                <a16:creationId xmlns:a16="http://schemas.microsoft.com/office/drawing/2014/main" id="{87C19012-DB67-567A-DBC5-22B5524549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6254" y="524914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932"/>
    </mc:Choice>
    <mc:Fallback xmlns="">
      <p:transition spd="slow" advTm="5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7"/>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Requirements Upon Admission</a:t>
            </a:r>
            <a:endParaRPr/>
          </a:p>
        </p:txBody>
      </p:sp>
      <p:sp>
        <p:nvSpPr>
          <p:cNvPr id="177" name="Google Shape;177;p17"/>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chemeClr val="dk1"/>
              </a:buClr>
              <a:buSzPts val="1800"/>
              <a:buNone/>
            </a:pPr>
            <a:r>
              <a:rPr lang="en-US" sz="1800" b="1">
                <a:solidFill>
                  <a:schemeClr val="dk1"/>
                </a:solidFill>
              </a:rPr>
              <a:t>Additional Requirements Upon Admission</a:t>
            </a:r>
            <a:endParaRPr/>
          </a:p>
          <a:p>
            <a:pPr marL="342900" lvl="0" indent="-342900" algn="l" rtl="0">
              <a:spcBef>
                <a:spcPts val="240"/>
              </a:spcBef>
              <a:spcAft>
                <a:spcPts val="0"/>
              </a:spcAft>
              <a:buClr>
                <a:srgbClr val="B60225"/>
              </a:buClr>
              <a:buSzPts val="1200"/>
              <a:buNone/>
            </a:pPr>
            <a:endParaRPr sz="1200" b="1">
              <a:solidFill>
                <a:schemeClr val="dk1"/>
              </a:solidFill>
            </a:endParaRPr>
          </a:p>
          <a:p>
            <a:pPr marL="342900" lvl="0" indent="-342900" algn="l" rtl="0">
              <a:spcBef>
                <a:spcPts val="320"/>
              </a:spcBef>
              <a:spcAft>
                <a:spcPts val="0"/>
              </a:spcAft>
              <a:buClr>
                <a:schemeClr val="dk1"/>
              </a:buClr>
              <a:buSzPts val="1600"/>
              <a:buFont typeface="Arial"/>
              <a:buChar char="•"/>
            </a:pPr>
            <a:r>
              <a:rPr lang="en-US" sz="1600" b="1">
                <a:solidFill>
                  <a:schemeClr val="dk1"/>
                </a:solidFill>
              </a:rPr>
              <a:t>NP Student Malpractice Insurance Required</a:t>
            </a:r>
            <a:endParaRPr/>
          </a:p>
          <a:p>
            <a:pPr marL="342900" lvl="0" indent="-342900" algn="l" rtl="0">
              <a:spcBef>
                <a:spcPts val="320"/>
              </a:spcBef>
              <a:spcAft>
                <a:spcPts val="0"/>
              </a:spcAft>
              <a:buClr>
                <a:schemeClr val="dk1"/>
              </a:buClr>
              <a:buSzPts val="1600"/>
              <a:buFont typeface="Arial"/>
              <a:buChar char="•"/>
            </a:pPr>
            <a:r>
              <a:rPr lang="en-US" sz="1600" b="1">
                <a:solidFill>
                  <a:schemeClr val="dk1"/>
                </a:solidFill>
              </a:rPr>
              <a:t>Official transcripts from all colleges/universities attended</a:t>
            </a:r>
            <a:endParaRPr/>
          </a:p>
          <a:p>
            <a:pPr marL="342900" lvl="0" indent="-342900" algn="l" rtl="0">
              <a:spcBef>
                <a:spcPts val="320"/>
              </a:spcBef>
              <a:spcAft>
                <a:spcPts val="0"/>
              </a:spcAft>
              <a:buClr>
                <a:schemeClr val="dk1"/>
              </a:buClr>
              <a:buSzPts val="1600"/>
              <a:buFont typeface="Arial"/>
              <a:buChar char="•"/>
            </a:pPr>
            <a:r>
              <a:rPr lang="en-US" sz="1600" b="1">
                <a:solidFill>
                  <a:schemeClr val="dk1"/>
                </a:solidFill>
              </a:rPr>
              <a:t>Transcripts from foreign institutions must be evaluated for transfer equivalency credits by an NACES accredited evaluation service, such as the World Education Services (WES) http://www.wes.org</a:t>
            </a:r>
            <a:endParaRPr/>
          </a:p>
          <a:p>
            <a:pPr marL="342900" lvl="0" indent="-342900" algn="l" rtl="0">
              <a:spcBef>
                <a:spcPts val="320"/>
              </a:spcBef>
              <a:spcAft>
                <a:spcPts val="0"/>
              </a:spcAft>
              <a:buClr>
                <a:schemeClr val="dk1"/>
              </a:buClr>
              <a:buSzPts val="1600"/>
              <a:buFont typeface="Arial"/>
              <a:buChar char="•"/>
            </a:pPr>
            <a:r>
              <a:rPr lang="en-US" sz="1600" b="1">
                <a:solidFill>
                  <a:schemeClr val="dk1"/>
                </a:solidFill>
              </a:rPr>
              <a:t>All newly admitted students will receive an email from the SON Required Documentation email address, shown below, with detailed instruction to utilize the required CastleBranch web-based software system. This system requires a one time fee and is where students will upload and manage required documents."son_required_documentation@stonybrook.edu"</a:t>
            </a:r>
            <a:endParaRPr/>
          </a:p>
          <a:p>
            <a:pPr marL="342900" lvl="0" indent="-342900" algn="l" rtl="0">
              <a:spcBef>
                <a:spcPts val="240"/>
              </a:spcBef>
              <a:spcAft>
                <a:spcPts val="0"/>
              </a:spcAft>
              <a:buClr>
                <a:srgbClr val="B60225"/>
              </a:buClr>
              <a:buSzPts val="1200"/>
              <a:buNone/>
            </a:pPr>
            <a:endParaRPr sz="1200" b="1">
              <a:solidFill>
                <a:schemeClr val="dk1"/>
              </a:solidFill>
            </a:endParaRPr>
          </a:p>
        </p:txBody>
      </p:sp>
      <p:pic>
        <p:nvPicPr>
          <p:cNvPr id="178" name="Google Shape;178;p17"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6" name="Recorded Sound">
            <a:hlinkClick r:id="" action="ppaction://media"/>
            <a:extLst>
              <a:ext uri="{FF2B5EF4-FFF2-40B4-BE49-F238E27FC236}">
                <a16:creationId xmlns:a16="http://schemas.microsoft.com/office/drawing/2014/main" id="{05393EF5-6C38-A6F8-CC6F-59A5B9ADA5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4063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8"/>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Admission Date/Orientation</a:t>
            </a:r>
            <a:endParaRPr/>
          </a:p>
        </p:txBody>
      </p:sp>
      <p:sp>
        <p:nvSpPr>
          <p:cNvPr id="184" name="Google Shape;184;p18"/>
          <p:cNvSpPr txBox="1">
            <a:spLocks noGrp="1"/>
          </p:cNvSpPr>
          <p:nvPr>
            <p:ph type="body" idx="2"/>
          </p:nvPr>
        </p:nvSpPr>
        <p:spPr>
          <a:xfrm>
            <a:off x="233465" y="1066800"/>
            <a:ext cx="8715982" cy="5211917"/>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chemeClr val="dk1"/>
              </a:buClr>
              <a:buSzPts val="2800"/>
              <a:buFont typeface="Helvetica Neue"/>
              <a:buNone/>
            </a:pPr>
            <a:r>
              <a:rPr lang="en-US" sz="2800" b="1" dirty="0">
                <a:solidFill>
                  <a:schemeClr val="dk1"/>
                </a:solidFill>
              </a:rPr>
              <a:t>The Education programs admit students only in the Summer term:</a:t>
            </a:r>
            <a:endParaRPr dirty="0"/>
          </a:p>
          <a:p>
            <a:pPr marL="342900" lvl="0" indent="-342900" algn="l" rtl="0">
              <a:spcBef>
                <a:spcPts val="640"/>
              </a:spcBef>
              <a:spcAft>
                <a:spcPts val="0"/>
              </a:spcAft>
              <a:buClr>
                <a:srgbClr val="B60225"/>
              </a:buClr>
              <a:buSzPts val="3200"/>
              <a:buNone/>
            </a:pPr>
            <a:endParaRPr sz="3200" dirty="0">
              <a:solidFill>
                <a:schemeClr val="dk1"/>
              </a:solidFill>
            </a:endParaRPr>
          </a:p>
          <a:p>
            <a:pPr marL="0" lvl="0" indent="0" algn="ctr" rtl="0">
              <a:spcBef>
                <a:spcPts val="560"/>
              </a:spcBef>
              <a:spcAft>
                <a:spcPts val="0"/>
              </a:spcAft>
              <a:buClr>
                <a:schemeClr val="dk1"/>
              </a:buClr>
              <a:buSzPts val="2800"/>
              <a:buNone/>
            </a:pPr>
            <a:r>
              <a:rPr lang="en-US" sz="2800" dirty="0">
                <a:solidFill>
                  <a:schemeClr val="dk1"/>
                </a:solidFill>
              </a:rPr>
              <a:t>   </a:t>
            </a:r>
            <a:r>
              <a:rPr lang="en-US" sz="2800" b="1" u="sng" dirty="0">
                <a:solidFill>
                  <a:schemeClr val="dk1"/>
                </a:solidFill>
              </a:rPr>
              <a:t>Summer </a:t>
            </a:r>
            <a:r>
              <a:rPr lang="en-US" sz="2800" b="1" dirty="0">
                <a:solidFill>
                  <a:schemeClr val="dk1"/>
                </a:solidFill>
              </a:rPr>
              <a:t>term </a:t>
            </a:r>
            <a:r>
              <a:rPr lang="en-US" sz="2800" dirty="0">
                <a:solidFill>
                  <a:schemeClr val="dk1"/>
                </a:solidFill>
              </a:rPr>
              <a:t>begins at the end of May</a:t>
            </a:r>
            <a:endParaRPr dirty="0"/>
          </a:p>
          <a:p>
            <a:pPr marL="0" lvl="0" indent="0" algn="ctr" rtl="0">
              <a:spcBef>
                <a:spcPts val="480"/>
              </a:spcBef>
              <a:spcAft>
                <a:spcPts val="0"/>
              </a:spcAft>
              <a:buClr>
                <a:srgbClr val="B60225"/>
              </a:buClr>
              <a:buSzPts val="2400"/>
              <a:buNone/>
            </a:pPr>
            <a:endParaRPr sz="2400" dirty="0">
              <a:solidFill>
                <a:schemeClr val="dk1"/>
              </a:solidFill>
            </a:endParaRPr>
          </a:p>
          <a:p>
            <a:pPr marL="0" lvl="0" indent="0" algn="ctr" rtl="0">
              <a:spcBef>
                <a:spcPts val="480"/>
              </a:spcBef>
              <a:spcAft>
                <a:spcPts val="0"/>
              </a:spcAft>
              <a:buClr>
                <a:schemeClr val="dk1"/>
              </a:buClr>
              <a:buSzPts val="2400"/>
              <a:buNone/>
            </a:pPr>
            <a:r>
              <a:rPr lang="en-US" sz="2400" dirty="0">
                <a:solidFill>
                  <a:schemeClr val="dk1"/>
                </a:solidFill>
              </a:rPr>
              <a:t>Mandatory Onsite orientation is usually scheduled for mid-April. </a:t>
            </a:r>
            <a:endParaRPr dirty="0"/>
          </a:p>
          <a:p>
            <a:pPr marL="0" lvl="0" indent="0" algn="ctr" rtl="0">
              <a:spcBef>
                <a:spcPts val="480"/>
              </a:spcBef>
              <a:spcAft>
                <a:spcPts val="0"/>
              </a:spcAft>
              <a:buClr>
                <a:srgbClr val="B60225"/>
              </a:buClr>
              <a:buSzPts val="2400"/>
              <a:buNone/>
            </a:pPr>
            <a:endParaRPr sz="2400" dirty="0">
              <a:solidFill>
                <a:schemeClr val="dk1"/>
              </a:solidFill>
            </a:endParaRPr>
          </a:p>
          <a:p>
            <a:pPr marL="0" lvl="0" indent="0" algn="ctr" rtl="0">
              <a:spcBef>
                <a:spcPts val="480"/>
              </a:spcBef>
              <a:spcAft>
                <a:spcPts val="0"/>
              </a:spcAft>
              <a:buClr>
                <a:schemeClr val="dk1"/>
              </a:buClr>
              <a:buSzPts val="2400"/>
              <a:buNone/>
            </a:pPr>
            <a:r>
              <a:rPr lang="en-US" sz="2400" dirty="0">
                <a:solidFill>
                  <a:schemeClr val="dk1"/>
                </a:solidFill>
              </a:rPr>
              <a:t>Accepted students will receive 6-8 weeks notification of the orientation date.</a:t>
            </a:r>
            <a:endParaRPr dirty="0"/>
          </a:p>
          <a:p>
            <a:pPr marL="0" lvl="0" indent="0" algn="ctr" rtl="0">
              <a:spcBef>
                <a:spcPts val="480"/>
              </a:spcBef>
              <a:spcAft>
                <a:spcPts val="0"/>
              </a:spcAft>
              <a:buClr>
                <a:srgbClr val="C00000"/>
              </a:buClr>
              <a:buSzPts val="2400"/>
              <a:buNone/>
            </a:pPr>
            <a:r>
              <a:rPr lang="en-US" sz="2400" i="1" dirty="0">
                <a:solidFill>
                  <a:srgbClr val="C00000"/>
                </a:solidFill>
              </a:rPr>
              <a:t>ORIENTATION IS MANDATORY</a:t>
            </a:r>
            <a:endParaRPr sz="2400" i="1" dirty="0">
              <a:solidFill>
                <a:srgbClr val="C00000"/>
              </a:solidFill>
            </a:endParaRPr>
          </a:p>
          <a:p>
            <a:pPr marL="0" lvl="0" indent="0" algn="ctr" rtl="0">
              <a:spcBef>
                <a:spcPts val="480"/>
              </a:spcBef>
              <a:spcAft>
                <a:spcPts val="0"/>
              </a:spcAft>
              <a:buClr>
                <a:srgbClr val="B60225"/>
              </a:buClr>
              <a:buSzPts val="2400"/>
              <a:buNone/>
            </a:pPr>
            <a:endParaRPr sz="2400" i="1" dirty="0">
              <a:solidFill>
                <a:srgbClr val="C00000"/>
              </a:solidFill>
            </a:endParaRPr>
          </a:p>
        </p:txBody>
      </p:sp>
      <p:pic>
        <p:nvPicPr>
          <p:cNvPr id="185" name="Google Shape;185;p18"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5" name="Recorded Sound">
            <a:hlinkClick r:id="" action="ppaction://media"/>
            <a:extLst>
              <a:ext uri="{FF2B5EF4-FFF2-40B4-BE49-F238E27FC236}">
                <a16:creationId xmlns:a16="http://schemas.microsoft.com/office/drawing/2014/main" id="{6C7FA744-8F95-9045-94BB-71D1F29EC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6512" y="52181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9"/>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Tuition</a:t>
            </a:r>
            <a:endParaRPr/>
          </a:p>
        </p:txBody>
      </p:sp>
      <p:sp>
        <p:nvSpPr>
          <p:cNvPr id="191" name="Google Shape;191;p19"/>
          <p:cNvSpPr txBox="1">
            <a:spLocks noGrp="1"/>
          </p:cNvSpPr>
          <p:nvPr>
            <p:ph type="body" idx="2"/>
          </p:nvPr>
        </p:nvSpPr>
        <p:spPr>
          <a:xfrm>
            <a:off x="457200" y="1066800"/>
            <a:ext cx="8485762" cy="5211917"/>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rgbClr val="B60225"/>
              </a:buClr>
              <a:buSzPts val="2400"/>
              <a:buNone/>
            </a:pPr>
            <a:endParaRPr sz="2400" dirty="0">
              <a:solidFill>
                <a:schemeClr val="dk1"/>
              </a:solidFill>
            </a:endParaRPr>
          </a:p>
          <a:p>
            <a:pPr marL="342900" lvl="0" indent="-342900" algn="l" rtl="0">
              <a:spcBef>
                <a:spcPts val="480"/>
              </a:spcBef>
              <a:spcAft>
                <a:spcPts val="0"/>
              </a:spcAft>
              <a:buClr>
                <a:srgbClr val="B60225"/>
              </a:buClr>
              <a:buSzPts val="2400"/>
              <a:buNone/>
            </a:pPr>
            <a:endParaRPr sz="2400" dirty="0">
              <a:solidFill>
                <a:schemeClr val="dk1"/>
              </a:solidFill>
            </a:endParaRPr>
          </a:p>
          <a:p>
            <a:pPr marL="342900" lvl="0" indent="-342900" algn="l" rtl="0">
              <a:spcBef>
                <a:spcPts val="480"/>
              </a:spcBef>
              <a:spcAft>
                <a:spcPts val="0"/>
              </a:spcAft>
              <a:buClr>
                <a:srgbClr val="B60225"/>
              </a:buClr>
              <a:buSzPts val="2400"/>
              <a:buNone/>
            </a:pPr>
            <a:endParaRPr sz="2400" dirty="0">
              <a:solidFill>
                <a:schemeClr val="dk1"/>
              </a:solidFill>
            </a:endParaRPr>
          </a:p>
          <a:p>
            <a:pPr marL="342900" lvl="0" indent="-342900" algn="ctr" rtl="0">
              <a:spcBef>
                <a:spcPts val="480"/>
              </a:spcBef>
              <a:spcAft>
                <a:spcPts val="0"/>
              </a:spcAft>
              <a:buClr>
                <a:schemeClr val="dk1"/>
              </a:buClr>
              <a:buSzPts val="2400"/>
              <a:buFont typeface="Helvetica Neue"/>
              <a:buNone/>
            </a:pPr>
            <a:r>
              <a:rPr lang="en-US" sz="2400" dirty="0">
                <a:solidFill>
                  <a:schemeClr val="dk1"/>
                </a:solidFill>
              </a:rPr>
              <a:t>Click on link below and select “Graduate” for the most recent per credit cost:</a:t>
            </a:r>
            <a:endParaRPr dirty="0"/>
          </a:p>
          <a:p>
            <a:pPr marL="342900" lvl="0" indent="-342900" algn="l" rtl="0">
              <a:spcBef>
                <a:spcPts val="480"/>
              </a:spcBef>
              <a:spcAft>
                <a:spcPts val="0"/>
              </a:spcAft>
              <a:buClr>
                <a:srgbClr val="B60225"/>
              </a:buClr>
              <a:buSzPts val="2400"/>
              <a:buNone/>
            </a:pPr>
            <a:endParaRPr sz="2400" dirty="0"/>
          </a:p>
          <a:p>
            <a:pPr marL="342900" lvl="0" indent="-342900" algn="l" rtl="0">
              <a:spcBef>
                <a:spcPts val="480"/>
              </a:spcBef>
              <a:spcAft>
                <a:spcPts val="0"/>
              </a:spcAft>
              <a:buClr>
                <a:srgbClr val="B60225"/>
              </a:buClr>
              <a:buSzPts val="2400"/>
              <a:buNone/>
            </a:pPr>
            <a:r>
              <a:rPr lang="en-US" sz="2400" u="sng" dirty="0">
                <a:solidFill>
                  <a:schemeClr val="hlink"/>
                </a:solidFill>
                <a:hlinkClick r:id="rId5"/>
              </a:rPr>
              <a:t>https://www.stonybrook.edu/commcms/bursar/tuition/</a:t>
            </a:r>
            <a:endParaRPr sz="2400" dirty="0"/>
          </a:p>
          <a:p>
            <a:pPr marL="342900" lvl="0" indent="-342900" algn="l" rtl="0">
              <a:spcBef>
                <a:spcPts val="480"/>
              </a:spcBef>
              <a:spcAft>
                <a:spcPts val="0"/>
              </a:spcAft>
              <a:buClr>
                <a:srgbClr val="B60225"/>
              </a:buClr>
              <a:buSzPts val="2400"/>
              <a:buNone/>
            </a:pPr>
            <a:endParaRPr sz="2400" dirty="0"/>
          </a:p>
          <a:p>
            <a:pPr marL="0" lvl="0" indent="0" algn="ctr" rtl="0">
              <a:spcBef>
                <a:spcPts val="480"/>
              </a:spcBef>
              <a:spcAft>
                <a:spcPts val="0"/>
              </a:spcAft>
              <a:buClr>
                <a:schemeClr val="dk1"/>
              </a:buClr>
              <a:buSzPts val="2400"/>
              <a:buNone/>
            </a:pPr>
            <a:r>
              <a:rPr lang="en-US" sz="2400" b="1" i="1" dirty="0">
                <a:solidFill>
                  <a:schemeClr val="dk1"/>
                </a:solidFill>
              </a:rPr>
              <a:t>Please note that other fees and charges apply.</a:t>
            </a:r>
            <a:endParaRPr dirty="0"/>
          </a:p>
          <a:p>
            <a:pPr marL="0" lvl="0" indent="0" algn="l" rtl="0">
              <a:spcBef>
                <a:spcPts val="480"/>
              </a:spcBef>
              <a:spcAft>
                <a:spcPts val="0"/>
              </a:spcAft>
              <a:buClr>
                <a:srgbClr val="B60225"/>
              </a:buClr>
              <a:buSzPts val="2400"/>
              <a:buNone/>
            </a:pPr>
            <a:endParaRPr sz="2400" dirty="0"/>
          </a:p>
        </p:txBody>
      </p:sp>
      <p:pic>
        <p:nvPicPr>
          <p:cNvPr id="192" name="Google Shape;192;p19"/>
          <p:cNvPicPr preferRelativeResize="0"/>
          <p:nvPr/>
        </p:nvPicPr>
        <p:blipFill rotWithShape="1">
          <a:blip r:embed="rId6">
            <a:alphaModFix/>
          </a:blip>
          <a:srcRect/>
          <a:stretch/>
        </p:blipFill>
        <p:spPr>
          <a:xfrm>
            <a:off x="3343514" y="1162676"/>
            <a:ext cx="1945939" cy="1620186"/>
          </a:xfrm>
          <a:prstGeom prst="rect">
            <a:avLst/>
          </a:prstGeom>
          <a:noFill/>
          <a:ln>
            <a:noFill/>
          </a:ln>
        </p:spPr>
      </p:pic>
      <p:pic>
        <p:nvPicPr>
          <p:cNvPr id="193" name="Google Shape;193;p19" descr="A picture containing logo&#10;&#10;Description automatically generated"/>
          <p:cNvPicPr preferRelativeResize="0"/>
          <p:nvPr/>
        </p:nvPicPr>
        <p:blipFill rotWithShape="1">
          <a:blip r:embed="rId7">
            <a:alphaModFix/>
          </a:blip>
          <a:srcRect/>
          <a:stretch/>
        </p:blipFill>
        <p:spPr>
          <a:xfrm>
            <a:off x="194552" y="162128"/>
            <a:ext cx="3988341" cy="905969"/>
          </a:xfrm>
          <a:prstGeom prst="rect">
            <a:avLst/>
          </a:prstGeom>
          <a:noFill/>
          <a:ln>
            <a:noFill/>
          </a:ln>
        </p:spPr>
      </p:pic>
      <p:pic>
        <p:nvPicPr>
          <p:cNvPr id="5" name="Recorded Sound">
            <a:hlinkClick r:id="" action="ppaction://media"/>
            <a:extLst>
              <a:ext uri="{FF2B5EF4-FFF2-40B4-BE49-F238E27FC236}">
                <a16:creationId xmlns:a16="http://schemas.microsoft.com/office/drawing/2014/main" id="{3E63D22D-F1BF-FD49-D422-0F179317C0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6700" y="54063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0" descr="C:\Users\jkavazanjian\AppData\Local\Microsoft\Windows\Temporary Internet Files\Content.IE5\HO2EW6J1\8717573107_ab8596deea[1].jpg"/>
          <p:cNvPicPr preferRelativeResize="0"/>
          <p:nvPr/>
        </p:nvPicPr>
        <p:blipFill rotWithShape="1">
          <a:blip r:embed="rId5">
            <a:alphaModFix/>
          </a:blip>
          <a:srcRect l="-480" t="17249" r="480" b="-941"/>
          <a:stretch/>
        </p:blipFill>
        <p:spPr>
          <a:xfrm>
            <a:off x="3030882" y="1068097"/>
            <a:ext cx="5575300" cy="2901671"/>
          </a:xfrm>
          <a:prstGeom prst="rect">
            <a:avLst/>
          </a:prstGeom>
          <a:noFill/>
          <a:ln>
            <a:noFill/>
          </a:ln>
        </p:spPr>
      </p:pic>
      <p:pic>
        <p:nvPicPr>
          <p:cNvPr id="200" name="Google Shape;200;p20"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sp>
        <p:nvSpPr>
          <p:cNvPr id="201" name="Google Shape;201;p20"/>
          <p:cNvSpPr txBox="1"/>
          <p:nvPr/>
        </p:nvSpPr>
        <p:spPr>
          <a:xfrm>
            <a:off x="2191313" y="6311621"/>
            <a:ext cx="5053548" cy="4952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a:solidFill>
                  <a:schemeClr val="lt1"/>
                </a:solidFill>
                <a:latin typeface="Helvetica Neue"/>
                <a:ea typeface="Helvetica Neue"/>
                <a:cs typeface="Helvetica Neue"/>
                <a:sym typeface="Helvetica Neue"/>
              </a:rPr>
              <a:t>            Financial Aid</a:t>
            </a:r>
            <a:endParaRPr sz="2000">
              <a:solidFill>
                <a:schemeClr val="lt1"/>
              </a:solidFill>
              <a:latin typeface="Helvetica Neue"/>
              <a:ea typeface="Helvetica Neue"/>
              <a:cs typeface="Helvetica Neue"/>
              <a:sym typeface="Helvetica Neue"/>
            </a:endParaRPr>
          </a:p>
        </p:txBody>
      </p:sp>
      <p:sp>
        <p:nvSpPr>
          <p:cNvPr id="202" name="Google Shape;202;p20"/>
          <p:cNvSpPr txBox="1"/>
          <p:nvPr/>
        </p:nvSpPr>
        <p:spPr>
          <a:xfrm>
            <a:off x="905121" y="3969768"/>
            <a:ext cx="6555544" cy="20928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chemeClr val="dk1"/>
                </a:solidFill>
                <a:latin typeface="Arial"/>
                <a:ea typeface="Arial"/>
                <a:cs typeface="Arial"/>
                <a:sym typeface="Arial"/>
              </a:rPr>
              <a:t>Financial Aid</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Please contact the Financial Aid Office at Stony Brook University:</a:t>
            </a:r>
            <a:endParaRPr/>
          </a:p>
          <a:p>
            <a:pPr marL="0" marR="0" lvl="0" indent="0" algn="l" rtl="0">
              <a:spcBef>
                <a:spcPts val="0"/>
              </a:spcBef>
              <a:spcAft>
                <a:spcPts val="0"/>
              </a:spcAft>
              <a:buNone/>
            </a:pPr>
            <a:r>
              <a:rPr lang="en-US" sz="1800" b="1" u="sng">
                <a:solidFill>
                  <a:schemeClr val="dk1"/>
                </a:solidFill>
                <a:latin typeface="Arial"/>
                <a:ea typeface="Arial"/>
                <a:cs typeface="Arial"/>
                <a:sym typeface="Arial"/>
              </a:rPr>
              <a:t>Phone: </a:t>
            </a:r>
            <a:r>
              <a:rPr lang="en-US" sz="1800">
                <a:solidFill>
                  <a:schemeClr val="dk1"/>
                </a:solidFill>
                <a:latin typeface="Arial"/>
                <a:ea typeface="Arial"/>
                <a:cs typeface="Arial"/>
                <a:sym typeface="Arial"/>
              </a:rPr>
              <a:t>631-632-6840</a:t>
            </a:r>
            <a:endParaRPr/>
          </a:p>
          <a:p>
            <a:pPr marL="0" marR="0" lvl="0" indent="0" algn="l" rtl="0">
              <a:spcBef>
                <a:spcPts val="0"/>
              </a:spcBef>
              <a:spcAft>
                <a:spcPts val="0"/>
              </a:spcAft>
              <a:buNone/>
            </a:pPr>
            <a:r>
              <a:rPr lang="en-US" sz="1800" b="1" u="sng">
                <a:solidFill>
                  <a:schemeClr val="dk1"/>
                </a:solidFill>
                <a:latin typeface="Arial"/>
                <a:ea typeface="Arial"/>
                <a:cs typeface="Arial"/>
                <a:sym typeface="Arial"/>
              </a:rPr>
              <a:t>Email: </a:t>
            </a:r>
            <a:r>
              <a:rPr lang="en-US" sz="1800" u="sng">
                <a:solidFill>
                  <a:schemeClr val="dk1"/>
                </a:solidFill>
                <a:latin typeface="Arial"/>
                <a:ea typeface="Arial"/>
                <a:cs typeface="Arial"/>
                <a:sym typeface="Arial"/>
                <a:hlinkClick r:id="rId7">
                  <a:extLst>
                    <a:ext uri="{A12FA001-AC4F-418D-AE19-62706E023703}">
                      <ahyp:hlinkClr xmlns:ahyp="http://schemas.microsoft.com/office/drawing/2018/hyperlinkcolor" xmlns="" val="tx"/>
                    </a:ext>
                  </a:extLst>
                </a:hlinkClick>
              </a:rPr>
              <a:t>finaid@stonybrook.edu</a:t>
            </a:r>
            <a:r>
              <a:rPr lang="en-US" sz="18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800" b="1" u="sng">
                <a:solidFill>
                  <a:schemeClr val="dk1"/>
                </a:solidFill>
                <a:latin typeface="Arial"/>
                <a:ea typeface="Arial"/>
                <a:cs typeface="Arial"/>
                <a:sym typeface="Arial"/>
              </a:rPr>
              <a:t>Website: </a:t>
            </a:r>
            <a:r>
              <a:rPr lang="en-US" sz="1800" u="sng">
                <a:solidFill>
                  <a:schemeClr val="dk1"/>
                </a:solidFill>
                <a:latin typeface="Arial"/>
                <a:ea typeface="Arial"/>
                <a:cs typeface="Arial"/>
                <a:sym typeface="Arial"/>
                <a:hlinkClick r:id="rId8">
                  <a:extLst>
                    <a:ext uri="{A12FA001-AC4F-418D-AE19-62706E023703}">
                      <ahyp:hlinkClr xmlns:ahyp="http://schemas.microsoft.com/office/drawing/2018/hyperlinkcolor" xmlns="" val="tx"/>
                    </a:ext>
                  </a:extLst>
                </a:hlinkClick>
              </a:rPr>
              <a:t>https://www.stonybrook.edu/commcms/finaid/</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pic>
        <p:nvPicPr>
          <p:cNvPr id="6" name="Recorded Sound">
            <a:hlinkClick r:id="" action="ppaction://media"/>
            <a:extLst>
              <a:ext uri="{FF2B5EF4-FFF2-40B4-BE49-F238E27FC236}">
                <a16:creationId xmlns:a16="http://schemas.microsoft.com/office/drawing/2014/main" id="{A75D2471-E286-405A-2DFF-AA63287133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28230" y="531541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2"/>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School of Nursing</a:t>
            </a:r>
            <a:endParaRPr/>
          </a:p>
        </p:txBody>
      </p:sp>
      <p:sp>
        <p:nvSpPr>
          <p:cNvPr id="57" name="Google Shape;57;p2"/>
          <p:cNvSpPr txBox="1">
            <a:spLocks noGrp="1"/>
          </p:cNvSpPr>
          <p:nvPr>
            <p:ph type="body" idx="2"/>
          </p:nvPr>
        </p:nvSpPr>
        <p:spPr>
          <a:xfrm>
            <a:off x="839636" y="1067449"/>
            <a:ext cx="6161800" cy="1904798"/>
          </a:xfrm>
          <a:prstGeom prst="rect">
            <a:avLst/>
          </a:prstGeom>
          <a:noFill/>
          <a:ln>
            <a:noFill/>
          </a:ln>
        </p:spPr>
        <p:txBody>
          <a:bodyPr spcFirstLastPara="1" wrap="square" lIns="0" tIns="0" rIns="0" bIns="0" anchor="ctr" anchorCtr="0">
            <a:noAutofit/>
          </a:bodyPr>
          <a:lstStyle/>
          <a:p>
            <a:pPr marL="342900" lvl="0" indent="-342900" algn="ctr" rtl="0">
              <a:lnSpc>
                <a:spcPct val="300000"/>
              </a:lnSpc>
              <a:spcBef>
                <a:spcPts val="0"/>
              </a:spcBef>
              <a:spcAft>
                <a:spcPts val="0"/>
              </a:spcAft>
              <a:buClr>
                <a:srgbClr val="B60225"/>
              </a:buClr>
              <a:buSzPts val="1200"/>
              <a:buNone/>
            </a:pPr>
            <a:endParaRPr sz="1200">
              <a:latin typeface="Helvetica Neue"/>
              <a:ea typeface="Helvetica Neue"/>
              <a:cs typeface="Helvetica Neue"/>
              <a:sym typeface="Helvetica Neue"/>
            </a:endParaRPr>
          </a:p>
          <a:p>
            <a:pPr marL="342900" lvl="0" indent="-342900" algn="ctr" rtl="0">
              <a:lnSpc>
                <a:spcPct val="300000"/>
              </a:lnSpc>
              <a:spcBef>
                <a:spcPts val="480"/>
              </a:spcBef>
              <a:spcAft>
                <a:spcPts val="0"/>
              </a:spcAft>
              <a:buClr>
                <a:srgbClr val="B60225"/>
              </a:buClr>
              <a:buSzPts val="2400"/>
              <a:buNone/>
            </a:pPr>
            <a:r>
              <a:rPr lang="en-US" sz="2400" b="1">
                <a:latin typeface="Helvetica Neue"/>
                <a:ea typeface="Helvetica Neue"/>
                <a:cs typeface="Helvetica Neue"/>
                <a:sym typeface="Helvetica Neue"/>
              </a:rPr>
              <a:t> </a:t>
            </a:r>
            <a:endParaRPr/>
          </a:p>
          <a:p>
            <a:pPr marL="342900" lvl="0" indent="-342900" algn="ctr" rtl="0">
              <a:lnSpc>
                <a:spcPct val="300000"/>
              </a:lnSpc>
              <a:spcBef>
                <a:spcPts val="240"/>
              </a:spcBef>
              <a:spcAft>
                <a:spcPts val="0"/>
              </a:spcAft>
              <a:buClr>
                <a:srgbClr val="B60225"/>
              </a:buClr>
              <a:buSzPts val="1200"/>
              <a:buNone/>
            </a:pPr>
            <a:endParaRPr sz="1200" b="1">
              <a:latin typeface="Arial"/>
              <a:ea typeface="Arial"/>
              <a:cs typeface="Arial"/>
              <a:sym typeface="Arial"/>
            </a:endParaRPr>
          </a:p>
          <a:p>
            <a:pPr marL="342900" lvl="0" indent="-342900" algn="ctr" rtl="0">
              <a:lnSpc>
                <a:spcPct val="300000"/>
              </a:lnSpc>
              <a:spcBef>
                <a:spcPts val="240"/>
              </a:spcBef>
              <a:spcAft>
                <a:spcPts val="0"/>
              </a:spcAft>
              <a:buClr>
                <a:srgbClr val="B60225"/>
              </a:buClr>
              <a:buSzPts val="1200"/>
              <a:buNone/>
            </a:pPr>
            <a:endParaRPr sz="1200" b="1">
              <a:latin typeface="Arial"/>
              <a:ea typeface="Arial"/>
              <a:cs typeface="Arial"/>
              <a:sym typeface="Arial"/>
            </a:endParaRPr>
          </a:p>
          <a:p>
            <a:pPr marL="342900" lvl="0" indent="-342900" algn="ctr" rtl="0">
              <a:lnSpc>
                <a:spcPct val="300000"/>
              </a:lnSpc>
              <a:spcBef>
                <a:spcPts val="240"/>
              </a:spcBef>
              <a:spcAft>
                <a:spcPts val="0"/>
              </a:spcAft>
              <a:buClr>
                <a:srgbClr val="B60225"/>
              </a:buClr>
              <a:buSzPts val="1200"/>
              <a:buNone/>
            </a:pPr>
            <a:endParaRPr sz="1200" b="1">
              <a:latin typeface="Arial"/>
              <a:ea typeface="Arial"/>
              <a:cs typeface="Arial"/>
              <a:sym typeface="Arial"/>
            </a:endParaRPr>
          </a:p>
        </p:txBody>
      </p:sp>
      <p:pic>
        <p:nvPicPr>
          <p:cNvPr id="58" name="Google Shape;58;p2"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59" name="Google Shape;59;p2"/>
          <p:cNvPicPr preferRelativeResize="0"/>
          <p:nvPr/>
        </p:nvPicPr>
        <p:blipFill rotWithShape="1">
          <a:blip r:embed="rId6">
            <a:alphaModFix/>
          </a:blip>
          <a:srcRect/>
          <a:stretch/>
        </p:blipFill>
        <p:spPr>
          <a:xfrm>
            <a:off x="4482352" y="1945341"/>
            <a:ext cx="4189508" cy="2793857"/>
          </a:xfrm>
          <a:prstGeom prst="rect">
            <a:avLst/>
          </a:prstGeom>
          <a:noFill/>
          <a:ln>
            <a:noFill/>
          </a:ln>
        </p:spPr>
      </p:pic>
      <p:sp>
        <p:nvSpPr>
          <p:cNvPr id="60" name="Google Shape;60;p2"/>
          <p:cNvSpPr txBox="1"/>
          <p:nvPr/>
        </p:nvSpPr>
        <p:spPr>
          <a:xfrm>
            <a:off x="609600" y="1219199"/>
            <a:ext cx="3872751"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chemeClr val="dk1"/>
                </a:solidFill>
                <a:latin typeface="Arial"/>
                <a:ea typeface="Arial"/>
                <a:cs typeface="Arial"/>
                <a:sym typeface="Arial"/>
              </a:rPr>
              <a:t>About our School</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US" sz="1400">
                <a:solidFill>
                  <a:schemeClr val="dk1"/>
                </a:solidFill>
                <a:latin typeface="Arial"/>
                <a:ea typeface="Arial"/>
                <a:cs typeface="Arial"/>
                <a:sym typeface="Arial"/>
              </a:rPr>
              <a:t>•</a:t>
            </a:r>
            <a:r>
              <a:rPr lang="en-US" sz="1400" b="1">
                <a:solidFill>
                  <a:srgbClr val="C03137"/>
                </a:solidFill>
                <a:latin typeface="Arial"/>
                <a:ea typeface="Arial"/>
                <a:cs typeface="Arial"/>
                <a:sym typeface="Arial"/>
              </a:rPr>
              <a:t>One of 64 SUNY campuses</a:t>
            </a:r>
            <a:endParaRPr/>
          </a:p>
          <a:p>
            <a:pPr marL="0" marR="0" lvl="0" indent="0" algn="l" rtl="0">
              <a:spcBef>
                <a:spcPts val="0"/>
              </a:spcBef>
              <a:spcAft>
                <a:spcPts val="0"/>
              </a:spcAft>
              <a:buNone/>
            </a:pPr>
            <a:endParaRPr sz="1400">
              <a:solidFill>
                <a:srgbClr val="C03137"/>
              </a:solidFill>
              <a:latin typeface="Arial"/>
              <a:ea typeface="Arial"/>
              <a:cs typeface="Arial"/>
              <a:sym typeface="Arial"/>
            </a:endParaRPr>
          </a:p>
          <a:p>
            <a:pPr marL="0" marR="0" lvl="0" indent="0" algn="l" rtl="0">
              <a:spcBef>
                <a:spcPts val="0"/>
              </a:spcBef>
              <a:spcAft>
                <a:spcPts val="0"/>
              </a:spcAft>
              <a:buNone/>
            </a:pPr>
            <a:r>
              <a:rPr lang="en-US" sz="1400">
                <a:solidFill>
                  <a:srgbClr val="C03137"/>
                </a:solidFill>
                <a:latin typeface="Arial"/>
                <a:ea typeface="Arial"/>
                <a:cs typeface="Arial"/>
                <a:sym typeface="Arial"/>
              </a:rPr>
              <a:t>•</a:t>
            </a:r>
            <a:r>
              <a:rPr lang="en-US" sz="1400" b="1">
                <a:solidFill>
                  <a:srgbClr val="C03137"/>
                </a:solidFill>
                <a:latin typeface="Arial"/>
                <a:ea typeface="Arial"/>
                <a:cs typeface="Arial"/>
                <a:sym typeface="Arial"/>
              </a:rPr>
              <a:t>One of only four University Center campuses in SUNY</a:t>
            </a:r>
            <a:endParaRPr/>
          </a:p>
          <a:p>
            <a:pPr marL="0" marR="0" lvl="0" indent="0" algn="l" rtl="0">
              <a:spcBef>
                <a:spcPts val="0"/>
              </a:spcBef>
              <a:spcAft>
                <a:spcPts val="0"/>
              </a:spcAft>
              <a:buNone/>
            </a:pPr>
            <a:endParaRPr sz="1400">
              <a:solidFill>
                <a:srgbClr val="C03137"/>
              </a:solidFill>
              <a:latin typeface="Arial"/>
              <a:ea typeface="Arial"/>
              <a:cs typeface="Arial"/>
              <a:sym typeface="Arial"/>
            </a:endParaRPr>
          </a:p>
          <a:p>
            <a:pPr marL="0" marR="0" lvl="0" indent="0" algn="l" rtl="0">
              <a:spcBef>
                <a:spcPts val="0"/>
              </a:spcBef>
              <a:spcAft>
                <a:spcPts val="0"/>
              </a:spcAft>
              <a:buNone/>
            </a:pPr>
            <a:r>
              <a:rPr lang="en-US" sz="1400">
                <a:solidFill>
                  <a:srgbClr val="C03137"/>
                </a:solidFill>
                <a:latin typeface="Arial"/>
                <a:ea typeface="Arial"/>
                <a:cs typeface="Arial"/>
                <a:sym typeface="Arial"/>
              </a:rPr>
              <a:t>•</a:t>
            </a:r>
            <a:r>
              <a:rPr lang="en-US" sz="1400" b="1">
                <a:solidFill>
                  <a:srgbClr val="C03137"/>
                </a:solidFill>
                <a:latin typeface="Arial"/>
                <a:ea typeface="Arial"/>
                <a:cs typeface="Arial"/>
                <a:sym typeface="Arial"/>
              </a:rPr>
              <a:t>One of eleven schools at Stony Brook University</a:t>
            </a:r>
            <a:endParaRPr/>
          </a:p>
          <a:p>
            <a:pPr marL="0" marR="0" lvl="0" indent="0" algn="l" rtl="0">
              <a:spcBef>
                <a:spcPts val="0"/>
              </a:spcBef>
              <a:spcAft>
                <a:spcPts val="0"/>
              </a:spcAft>
              <a:buNone/>
            </a:pPr>
            <a:endParaRPr sz="1400">
              <a:solidFill>
                <a:srgbClr val="C03137"/>
              </a:solidFill>
              <a:latin typeface="Arial"/>
              <a:ea typeface="Arial"/>
              <a:cs typeface="Arial"/>
              <a:sym typeface="Arial"/>
            </a:endParaRPr>
          </a:p>
          <a:p>
            <a:pPr marL="0" marR="0" lvl="0" indent="0" algn="l" rtl="0">
              <a:spcBef>
                <a:spcPts val="0"/>
              </a:spcBef>
              <a:spcAft>
                <a:spcPts val="0"/>
              </a:spcAft>
              <a:buNone/>
            </a:pPr>
            <a:r>
              <a:rPr lang="en-US" sz="1400">
                <a:solidFill>
                  <a:srgbClr val="C03137"/>
                </a:solidFill>
                <a:latin typeface="Arial"/>
                <a:ea typeface="Arial"/>
                <a:cs typeface="Arial"/>
                <a:sym typeface="Arial"/>
              </a:rPr>
              <a:t>•</a:t>
            </a:r>
            <a:r>
              <a:rPr lang="en-US" sz="1400" b="1">
                <a:solidFill>
                  <a:srgbClr val="C03137"/>
                </a:solidFill>
                <a:latin typeface="Arial"/>
                <a:ea typeface="Arial"/>
                <a:cs typeface="Arial"/>
                <a:sym typeface="Arial"/>
              </a:rPr>
              <a:t>One of five schools at Health Sciences Center</a:t>
            </a:r>
            <a:endParaRPr/>
          </a:p>
          <a:p>
            <a:pPr marL="0" marR="0" lvl="0" indent="0" algn="l" rtl="0">
              <a:spcBef>
                <a:spcPts val="0"/>
              </a:spcBef>
              <a:spcAft>
                <a:spcPts val="0"/>
              </a:spcAft>
              <a:buNone/>
            </a:pPr>
            <a:endParaRPr sz="1400">
              <a:solidFill>
                <a:srgbClr val="FF0000"/>
              </a:solidFill>
              <a:latin typeface="Arial"/>
              <a:ea typeface="Arial"/>
              <a:cs typeface="Arial"/>
              <a:sym typeface="Arial"/>
            </a:endParaRPr>
          </a:p>
          <a:p>
            <a:pPr marL="0" marR="0" lvl="0" indent="0" algn="l" rtl="0">
              <a:spcBef>
                <a:spcPts val="0"/>
              </a:spcBef>
              <a:spcAft>
                <a:spcPts val="0"/>
              </a:spcAft>
              <a:buNone/>
            </a:pPr>
            <a:r>
              <a:rPr lang="en-US" sz="1400">
                <a:solidFill>
                  <a:srgbClr val="C03137"/>
                </a:solidFill>
                <a:latin typeface="Arial"/>
                <a:ea typeface="Arial"/>
                <a:cs typeface="Arial"/>
                <a:sym typeface="Arial"/>
              </a:rPr>
              <a:t>•</a:t>
            </a:r>
            <a:r>
              <a:rPr lang="en-US" sz="1400" b="1">
                <a:solidFill>
                  <a:srgbClr val="C03137"/>
                </a:solidFill>
                <a:latin typeface="Arial"/>
                <a:ea typeface="Arial"/>
                <a:cs typeface="Arial"/>
                <a:sym typeface="Arial"/>
              </a:rPr>
              <a:t>US News and World Report Rankings:</a:t>
            </a:r>
            <a:endParaRPr sz="1400">
              <a:solidFill>
                <a:srgbClr val="C03137"/>
              </a:solidFill>
              <a:latin typeface="Arial"/>
              <a:ea typeface="Arial"/>
              <a:cs typeface="Arial"/>
              <a:sym typeface="Arial"/>
            </a:endParaRPr>
          </a:p>
          <a:p>
            <a:pPr marL="0" marR="0" lvl="0" indent="0" algn="l" rtl="0">
              <a:spcBef>
                <a:spcPts val="0"/>
              </a:spcBef>
              <a:spcAft>
                <a:spcPts val="0"/>
              </a:spcAft>
              <a:buNone/>
            </a:pPr>
            <a:r>
              <a:rPr lang="en-US" sz="1400" b="1">
                <a:solidFill>
                  <a:schemeClr val="dk1"/>
                </a:solidFill>
                <a:latin typeface="Arial"/>
                <a:ea typeface="Arial"/>
                <a:cs typeface="Arial"/>
                <a:sym typeface="Arial"/>
              </a:rPr>
              <a:t>#77  National Universities </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US" sz="1400" b="1">
                <a:solidFill>
                  <a:schemeClr val="dk1"/>
                </a:solidFill>
                <a:latin typeface="Arial"/>
                <a:ea typeface="Arial"/>
                <a:cs typeface="Arial"/>
                <a:sym typeface="Arial"/>
              </a:rPr>
              <a:t>#120  Best Value Schools</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US" sz="1400" b="1">
                <a:solidFill>
                  <a:schemeClr val="dk1"/>
                </a:solidFill>
                <a:latin typeface="Arial"/>
                <a:ea typeface="Arial"/>
                <a:cs typeface="Arial"/>
                <a:sym typeface="Arial"/>
              </a:rPr>
              <a:t>#31  Top Public Schools (tie)</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US" sz="1400">
                <a:solidFill>
                  <a:schemeClr val="dk1"/>
                </a:solidFill>
                <a:latin typeface="Arial"/>
                <a:ea typeface="Arial"/>
                <a:cs typeface="Arial"/>
                <a:sym typeface="Arial"/>
              </a:rPr>
              <a:t>•</a:t>
            </a:r>
            <a:r>
              <a:rPr lang="en-US" sz="1400" b="1">
                <a:solidFill>
                  <a:schemeClr val="dk1"/>
                </a:solidFill>
                <a:latin typeface="Arial"/>
                <a:ea typeface="Arial"/>
                <a:cs typeface="Arial"/>
                <a:sym typeface="Arial"/>
              </a:rPr>
              <a:t>2021 QS US University Ranking: #39</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US" sz="1400">
                <a:solidFill>
                  <a:schemeClr val="dk1"/>
                </a:solidFill>
                <a:latin typeface="Arial"/>
                <a:ea typeface="Arial"/>
                <a:cs typeface="Arial"/>
                <a:sym typeface="Arial"/>
              </a:rPr>
              <a:t>•</a:t>
            </a:r>
            <a:r>
              <a:rPr lang="en-US" sz="1400" b="1">
                <a:solidFill>
                  <a:schemeClr val="dk1"/>
                </a:solidFill>
                <a:latin typeface="Arial"/>
                <a:ea typeface="Arial"/>
                <a:cs typeface="Arial"/>
                <a:sym typeface="Arial"/>
              </a:rPr>
              <a:t>Wall Street Journal Ranking:</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US" sz="14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400" b="1">
                <a:solidFill>
                  <a:srgbClr val="C03137"/>
                </a:solidFill>
                <a:latin typeface="Arial"/>
                <a:ea typeface="Arial"/>
                <a:cs typeface="Arial"/>
                <a:sym typeface="Arial"/>
              </a:rPr>
              <a:t>#1 Public University in NY</a:t>
            </a:r>
            <a:endParaRPr sz="1400">
              <a:solidFill>
                <a:srgbClr val="C03137"/>
              </a:solidFill>
              <a:latin typeface="Arial"/>
              <a:ea typeface="Arial"/>
              <a:cs typeface="Arial"/>
              <a:sym typeface="Arial"/>
            </a:endParaRPr>
          </a:p>
        </p:txBody>
      </p:sp>
      <p:pic>
        <p:nvPicPr>
          <p:cNvPr id="8" name="Recorded Sound">
            <a:hlinkClick r:id="" action="ppaction://media"/>
            <a:extLst>
              <a:ext uri="{FF2B5EF4-FFF2-40B4-BE49-F238E27FC236}">
                <a16:creationId xmlns:a16="http://schemas.microsoft.com/office/drawing/2014/main" id="{9C0EBC9B-1AEF-EAC6-9F02-2C1D608B2E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0682" y="51605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1"/>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Additional Information- Questions</a:t>
            </a:r>
            <a:endParaRPr/>
          </a:p>
        </p:txBody>
      </p:sp>
      <p:sp>
        <p:nvSpPr>
          <p:cNvPr id="209" name="Google Shape;209;p21"/>
          <p:cNvSpPr txBox="1">
            <a:spLocks noGrp="1"/>
          </p:cNvSpPr>
          <p:nvPr>
            <p:ph type="body" idx="2"/>
          </p:nvPr>
        </p:nvSpPr>
        <p:spPr>
          <a:xfrm>
            <a:off x="664175" y="2066284"/>
            <a:ext cx="8767863" cy="3195034"/>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B60225"/>
              </a:buClr>
              <a:buSzPts val="1800"/>
              <a:buNone/>
            </a:pPr>
            <a:endParaRPr sz="1800" b="1">
              <a:solidFill>
                <a:schemeClr val="dk1"/>
              </a:solidFill>
            </a:endParaRPr>
          </a:p>
          <a:p>
            <a:pPr marL="0" lvl="0" indent="0" algn="l" rtl="0">
              <a:spcBef>
                <a:spcPts val="360"/>
              </a:spcBef>
              <a:spcAft>
                <a:spcPts val="0"/>
              </a:spcAft>
              <a:buClr>
                <a:srgbClr val="B60225"/>
              </a:buClr>
              <a:buSzPts val="1800"/>
              <a:buNone/>
            </a:pPr>
            <a:endParaRPr sz="1800" b="1">
              <a:solidFill>
                <a:schemeClr val="dk1"/>
              </a:solidFill>
            </a:endParaRPr>
          </a:p>
          <a:p>
            <a:pPr marL="0" lvl="0" indent="0" algn="l" rtl="0">
              <a:spcBef>
                <a:spcPts val="360"/>
              </a:spcBef>
              <a:spcAft>
                <a:spcPts val="0"/>
              </a:spcAft>
              <a:buClr>
                <a:srgbClr val="B60225"/>
              </a:buClr>
              <a:buSzPts val="1800"/>
              <a:buNone/>
            </a:pPr>
            <a:endParaRPr sz="1800" b="1">
              <a:solidFill>
                <a:schemeClr val="dk1"/>
              </a:solidFill>
            </a:endParaRPr>
          </a:p>
          <a:p>
            <a:pPr marL="457200" lvl="1" indent="0" algn="l" rtl="0">
              <a:spcBef>
                <a:spcPts val="360"/>
              </a:spcBef>
              <a:spcAft>
                <a:spcPts val="0"/>
              </a:spcAft>
              <a:buSzPts val="1800"/>
              <a:buNone/>
            </a:pPr>
            <a:endParaRPr sz="1800" b="1"/>
          </a:p>
          <a:p>
            <a:pPr marL="457200" lvl="1" indent="0" algn="l" rtl="0">
              <a:spcBef>
                <a:spcPts val="400"/>
              </a:spcBef>
              <a:spcAft>
                <a:spcPts val="0"/>
              </a:spcAft>
              <a:buSzPts val="2000"/>
              <a:buNone/>
            </a:pPr>
            <a:r>
              <a:rPr lang="en-US" sz="2000" b="1" i="1"/>
              <a:t>For additional information please contact:</a:t>
            </a:r>
            <a:endParaRPr/>
          </a:p>
          <a:p>
            <a:pPr marL="457200" lvl="1" indent="0" algn="l" rtl="0">
              <a:spcBef>
                <a:spcPts val="400"/>
              </a:spcBef>
              <a:spcAft>
                <a:spcPts val="0"/>
              </a:spcAft>
              <a:buSzPts val="2000"/>
              <a:buNone/>
            </a:pPr>
            <a:endParaRPr sz="2000" b="1" i="1"/>
          </a:p>
          <a:p>
            <a:pPr marL="457200" lvl="1" indent="0" algn="l" rtl="0">
              <a:spcBef>
                <a:spcPts val="400"/>
              </a:spcBef>
              <a:spcAft>
                <a:spcPts val="0"/>
              </a:spcAft>
              <a:buSzPts val="2000"/>
              <a:buNone/>
            </a:pPr>
            <a:r>
              <a:rPr lang="en-US" sz="2000" b="1"/>
              <a:t>Silvana Jara at silvana.jara@stonybrook.edu</a:t>
            </a:r>
            <a:endParaRPr sz="2000" b="1"/>
          </a:p>
          <a:p>
            <a:pPr marL="457200" lvl="1" indent="0" algn="l" rtl="0">
              <a:spcBef>
                <a:spcPts val="400"/>
              </a:spcBef>
              <a:spcAft>
                <a:spcPts val="0"/>
              </a:spcAft>
              <a:buSzPts val="2000"/>
              <a:buNone/>
            </a:pPr>
            <a:endParaRPr sz="2000" b="1"/>
          </a:p>
          <a:p>
            <a:pPr marL="457200" lvl="1" indent="0" algn="ctr" rtl="0">
              <a:spcBef>
                <a:spcPts val="360"/>
              </a:spcBef>
              <a:spcAft>
                <a:spcPts val="0"/>
              </a:spcAft>
              <a:buSzPts val="1800"/>
              <a:buNone/>
            </a:pPr>
            <a:endParaRPr sz="1800" b="1"/>
          </a:p>
          <a:p>
            <a:pPr marL="742950" lvl="1" indent="-171450" algn="l" rtl="0">
              <a:spcBef>
                <a:spcPts val="360"/>
              </a:spcBef>
              <a:spcAft>
                <a:spcPts val="0"/>
              </a:spcAft>
              <a:buSzPts val="1800"/>
              <a:buFont typeface="Courier New"/>
              <a:buNone/>
            </a:pPr>
            <a:endParaRPr sz="1800" b="1"/>
          </a:p>
        </p:txBody>
      </p:sp>
      <p:pic>
        <p:nvPicPr>
          <p:cNvPr id="210" name="Google Shape;210;p21" descr="Image result for cartoon picture of a student thinking"/>
          <p:cNvPicPr preferRelativeResize="0"/>
          <p:nvPr/>
        </p:nvPicPr>
        <p:blipFill rotWithShape="1">
          <a:blip r:embed="rId5">
            <a:alphaModFix/>
          </a:blip>
          <a:srcRect/>
          <a:stretch/>
        </p:blipFill>
        <p:spPr>
          <a:xfrm>
            <a:off x="6569412" y="2528361"/>
            <a:ext cx="2387800" cy="2374076"/>
          </a:xfrm>
          <a:prstGeom prst="rect">
            <a:avLst/>
          </a:prstGeom>
          <a:noFill/>
          <a:ln>
            <a:noFill/>
          </a:ln>
        </p:spPr>
      </p:pic>
      <p:pic>
        <p:nvPicPr>
          <p:cNvPr id="211" name="Google Shape;211;p21"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pic>
        <p:nvPicPr>
          <p:cNvPr id="6" name="Recorded Sound">
            <a:hlinkClick r:id="" action="ppaction://media"/>
            <a:extLst>
              <a:ext uri="{FF2B5EF4-FFF2-40B4-BE49-F238E27FC236}">
                <a16:creationId xmlns:a16="http://schemas.microsoft.com/office/drawing/2014/main" id="{39F867CA-7A4B-7265-77EA-F0C5694B7E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0225" y="51137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2"/>
          <p:cNvSpPr txBox="1">
            <a:spLocks noGrp="1"/>
          </p:cNvSpPr>
          <p:nvPr>
            <p:ph type="body" idx="1"/>
          </p:nvPr>
        </p:nvSpPr>
        <p:spPr>
          <a:xfrm>
            <a:off x="0" y="6288062"/>
            <a:ext cx="9144000" cy="467416"/>
          </a:xfrm>
          <a:prstGeom prst="rect">
            <a:avLst/>
          </a:prstGeom>
          <a:noFill/>
          <a:ln>
            <a:noFill/>
          </a:ln>
        </p:spPr>
        <p:txBody>
          <a:bodyPr spcFirstLastPara="1" wrap="square" lIns="0" tIns="45700" rIns="91425" bIns="45700" anchor="ctr" anchorCtr="0">
            <a:noAutofit/>
          </a:bodyPr>
          <a:lstStyle/>
          <a:p>
            <a:pPr marL="342900" lvl="0" indent="-342900" algn="ctr" rtl="0">
              <a:spcBef>
                <a:spcPts val="0"/>
              </a:spcBef>
              <a:spcAft>
                <a:spcPts val="0"/>
              </a:spcAft>
              <a:buClr>
                <a:srgbClr val="FFFFFF"/>
              </a:buClr>
              <a:buSzPts val="2000"/>
              <a:buFont typeface="Helvetica Neue"/>
              <a:buNone/>
            </a:pPr>
            <a:r>
              <a:rPr lang="en-US"/>
              <a:t>Go Seawolves!</a:t>
            </a:r>
            <a:endParaRPr/>
          </a:p>
        </p:txBody>
      </p:sp>
      <p:pic>
        <p:nvPicPr>
          <p:cNvPr id="217" name="Google Shape;217;p22"/>
          <p:cNvPicPr preferRelativeResize="0">
            <a:picLocks noGrp="1"/>
          </p:cNvPicPr>
          <p:nvPr>
            <p:ph type="pic" idx="2"/>
          </p:nvPr>
        </p:nvPicPr>
        <p:blipFill rotWithShape="1">
          <a:blip r:embed="rId5">
            <a:alphaModFix/>
          </a:blip>
          <a:srcRect t="4752" b="4751"/>
          <a:stretch/>
        </p:blipFill>
        <p:spPr>
          <a:xfrm>
            <a:off x="0" y="1082439"/>
            <a:ext cx="9144000" cy="5205623"/>
          </a:xfrm>
          <a:prstGeom prst="rect">
            <a:avLst/>
          </a:prstGeom>
          <a:solidFill>
            <a:srgbClr val="D8D8D8"/>
          </a:solidFill>
          <a:ln>
            <a:noFill/>
          </a:ln>
        </p:spPr>
      </p:pic>
      <p:pic>
        <p:nvPicPr>
          <p:cNvPr id="2" name="Recorded Sound">
            <a:hlinkClick r:id="" action="ppaction://media"/>
            <a:extLst>
              <a:ext uri="{FF2B5EF4-FFF2-40B4-BE49-F238E27FC236}">
                <a16:creationId xmlns:a16="http://schemas.microsoft.com/office/drawing/2014/main" id="{67ADFCC2-D62C-B79F-7E27-97C57DBE04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7992" y="55158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3"/>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School of Nursing</a:t>
            </a:r>
            <a:endParaRPr/>
          </a:p>
        </p:txBody>
      </p:sp>
      <p:sp>
        <p:nvSpPr>
          <p:cNvPr id="66" name="Google Shape;66;p3"/>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p>
            <a:pPr marL="571500" lvl="0" indent="-419100" algn="l" rtl="0">
              <a:spcBef>
                <a:spcPts val="0"/>
              </a:spcBef>
              <a:spcAft>
                <a:spcPts val="0"/>
              </a:spcAft>
              <a:buClr>
                <a:srgbClr val="B60225"/>
              </a:buClr>
              <a:buSzPts val="2400"/>
              <a:buFont typeface="Arial"/>
              <a:buNone/>
            </a:pPr>
            <a:endParaRPr sz="2400">
              <a:solidFill>
                <a:schemeClr val="dk1"/>
              </a:solidFill>
            </a:endParaRPr>
          </a:p>
          <a:p>
            <a:pPr marL="571500" lvl="0" indent="-419100" algn="l" rtl="0">
              <a:spcBef>
                <a:spcPts val="480"/>
              </a:spcBef>
              <a:spcAft>
                <a:spcPts val="0"/>
              </a:spcAft>
              <a:buClr>
                <a:srgbClr val="B60225"/>
              </a:buClr>
              <a:buSzPts val="2400"/>
              <a:buFont typeface="Arial"/>
              <a:buNone/>
            </a:pPr>
            <a:endParaRPr sz="2400">
              <a:solidFill>
                <a:schemeClr val="dk1"/>
              </a:solidFill>
            </a:endParaRPr>
          </a:p>
          <a:p>
            <a:pPr marL="571500" lvl="0" indent="-419100" algn="l" rtl="0">
              <a:spcBef>
                <a:spcPts val="480"/>
              </a:spcBef>
              <a:spcAft>
                <a:spcPts val="0"/>
              </a:spcAft>
              <a:buClr>
                <a:srgbClr val="B60225"/>
              </a:buClr>
              <a:buSzPts val="2400"/>
              <a:buFont typeface="Arial"/>
              <a:buNone/>
            </a:pPr>
            <a:endParaRPr sz="2400">
              <a:solidFill>
                <a:schemeClr val="dk1"/>
              </a:solidFill>
            </a:endParaRPr>
          </a:p>
          <a:p>
            <a:pPr marL="0" lvl="0" indent="0" algn="l" rtl="0">
              <a:spcBef>
                <a:spcPts val="880"/>
              </a:spcBef>
              <a:spcAft>
                <a:spcPts val="0"/>
              </a:spcAft>
              <a:buClr>
                <a:srgbClr val="B60225"/>
              </a:buClr>
              <a:buSzPts val="4400"/>
              <a:buNone/>
            </a:pPr>
            <a:endParaRPr/>
          </a:p>
          <a:p>
            <a:pPr marL="0" lvl="0" indent="0" algn="l" rtl="0">
              <a:spcBef>
                <a:spcPts val="880"/>
              </a:spcBef>
              <a:spcAft>
                <a:spcPts val="0"/>
              </a:spcAft>
              <a:buClr>
                <a:srgbClr val="B60225"/>
              </a:buClr>
              <a:buSzPts val="4400"/>
              <a:buNone/>
            </a:pPr>
            <a:endParaRPr/>
          </a:p>
        </p:txBody>
      </p:sp>
      <p:pic>
        <p:nvPicPr>
          <p:cNvPr id="67" name="Google Shape;67;p3"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68" name="Google Shape;68;p3"/>
          <p:cNvSpPr/>
          <p:nvPr/>
        </p:nvSpPr>
        <p:spPr>
          <a:xfrm>
            <a:off x="194552" y="1333994"/>
            <a:ext cx="3893354" cy="4670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Calibri"/>
                <a:ea typeface="Calibri"/>
                <a:cs typeface="Calibri"/>
                <a:sym typeface="Calibri"/>
              </a:rPr>
              <a:t>About Our School</a:t>
            </a:r>
            <a:endParaRPr/>
          </a:p>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a:solidFill>
                  <a:srgbClr val="B60124"/>
                </a:solidFill>
                <a:latin typeface="Arial"/>
                <a:ea typeface="Arial"/>
                <a:cs typeface="Arial"/>
                <a:sym typeface="Arial"/>
              </a:rPr>
              <a:t>•</a:t>
            </a:r>
            <a:r>
              <a:rPr lang="en-US" sz="2000" b="1">
                <a:solidFill>
                  <a:srgbClr val="B60124"/>
                </a:solidFill>
                <a:latin typeface="Calibri"/>
                <a:ea typeface="Calibri"/>
                <a:cs typeface="Calibri"/>
                <a:sym typeface="Calibri"/>
              </a:rPr>
              <a:t>Accredited by Commission of Collegiate Nursing Education (CCNE)</a:t>
            </a:r>
            <a:endParaRPr sz="200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a:solidFill>
                  <a:srgbClr val="B60124"/>
                </a:solidFill>
                <a:latin typeface="Arial"/>
                <a:ea typeface="Arial"/>
                <a:cs typeface="Arial"/>
                <a:sym typeface="Arial"/>
              </a:rPr>
              <a:t>•</a:t>
            </a:r>
            <a:r>
              <a:rPr lang="en-US" sz="2000" b="1">
                <a:solidFill>
                  <a:srgbClr val="B60124"/>
                </a:solidFill>
                <a:latin typeface="Calibri"/>
                <a:ea typeface="Calibri"/>
                <a:cs typeface="Calibri"/>
                <a:sym typeface="Calibri"/>
              </a:rPr>
              <a:t>40 Full-Time and Part-Time Faculty</a:t>
            </a:r>
            <a:endParaRPr sz="200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a:solidFill>
                  <a:srgbClr val="B60124"/>
                </a:solidFill>
                <a:latin typeface="Arial"/>
                <a:ea typeface="Arial"/>
                <a:cs typeface="Arial"/>
                <a:sym typeface="Arial"/>
              </a:rPr>
              <a:t>•</a:t>
            </a:r>
            <a:r>
              <a:rPr lang="en-US" sz="2000" b="1">
                <a:solidFill>
                  <a:srgbClr val="B60124"/>
                </a:solidFill>
                <a:latin typeface="Calibri"/>
                <a:ea typeface="Calibri"/>
                <a:cs typeface="Calibri"/>
                <a:sym typeface="Calibri"/>
              </a:rPr>
              <a:t>92% of Faculty hold Doctoral Degrees</a:t>
            </a:r>
            <a:endParaRPr sz="200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a:solidFill>
                  <a:srgbClr val="B60124"/>
                </a:solidFill>
                <a:latin typeface="Arial"/>
                <a:ea typeface="Arial"/>
                <a:cs typeface="Arial"/>
                <a:sym typeface="Arial"/>
              </a:rPr>
              <a:t>•</a:t>
            </a:r>
            <a:r>
              <a:rPr lang="en-US" sz="2000" b="1">
                <a:solidFill>
                  <a:srgbClr val="B60124"/>
                </a:solidFill>
                <a:latin typeface="Calibri"/>
                <a:ea typeface="Calibri"/>
                <a:cs typeface="Calibri"/>
                <a:sym typeface="Calibri"/>
              </a:rPr>
              <a:t>Faculty are Clinical Experts in their Field</a:t>
            </a:r>
            <a:endParaRPr sz="200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a:solidFill>
                  <a:srgbClr val="B60124"/>
                </a:solidFill>
                <a:latin typeface="Arial"/>
                <a:ea typeface="Arial"/>
                <a:cs typeface="Arial"/>
                <a:sym typeface="Arial"/>
              </a:rPr>
              <a:t>•</a:t>
            </a:r>
            <a:r>
              <a:rPr lang="en-US" sz="2000" b="1">
                <a:solidFill>
                  <a:srgbClr val="B60124"/>
                </a:solidFill>
                <a:latin typeface="Calibri"/>
                <a:ea typeface="Calibri"/>
                <a:cs typeface="Calibri"/>
                <a:sym typeface="Calibri"/>
              </a:rPr>
              <a:t>Faculty are Active Researchers</a:t>
            </a:r>
            <a:endParaRPr sz="200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a:solidFill>
                  <a:srgbClr val="B60124"/>
                </a:solidFill>
                <a:latin typeface="Arial"/>
                <a:ea typeface="Arial"/>
                <a:cs typeface="Arial"/>
                <a:sym typeface="Arial"/>
              </a:rPr>
              <a:t>•</a:t>
            </a:r>
            <a:r>
              <a:rPr lang="en-US" sz="2000" b="1">
                <a:solidFill>
                  <a:srgbClr val="B60124"/>
                </a:solidFill>
                <a:latin typeface="Calibri"/>
                <a:ea typeface="Calibri"/>
                <a:cs typeface="Calibri"/>
                <a:sym typeface="Calibri"/>
              </a:rPr>
              <a:t>SON Graduates Highly Employable </a:t>
            </a:r>
            <a:r>
              <a:rPr lang="en-US" sz="1200" b="1">
                <a:solidFill>
                  <a:srgbClr val="B60124"/>
                </a:solidFill>
                <a:latin typeface="Calibri"/>
                <a:ea typeface="Calibri"/>
                <a:cs typeface="Calibri"/>
                <a:sym typeface="Calibri"/>
              </a:rPr>
              <a:t> </a:t>
            </a:r>
            <a:endParaRPr sz="1200">
              <a:solidFill>
                <a:srgbClr val="000000"/>
              </a:solidFill>
              <a:latin typeface="Calibri"/>
              <a:ea typeface="Calibri"/>
              <a:cs typeface="Calibri"/>
              <a:sym typeface="Calibri"/>
            </a:endParaRPr>
          </a:p>
        </p:txBody>
      </p:sp>
      <p:pic>
        <p:nvPicPr>
          <p:cNvPr id="69" name="Google Shape;69;p3"/>
          <p:cNvPicPr preferRelativeResize="0"/>
          <p:nvPr/>
        </p:nvPicPr>
        <p:blipFill rotWithShape="1">
          <a:blip r:embed="rId6">
            <a:alphaModFix/>
          </a:blip>
          <a:srcRect/>
          <a:stretch/>
        </p:blipFill>
        <p:spPr>
          <a:xfrm>
            <a:off x="4182893" y="2232212"/>
            <a:ext cx="4578907" cy="3032782"/>
          </a:xfrm>
          <a:prstGeom prst="rect">
            <a:avLst/>
          </a:prstGeom>
          <a:noFill/>
          <a:ln>
            <a:noFill/>
          </a:ln>
        </p:spPr>
      </p:pic>
      <p:pic>
        <p:nvPicPr>
          <p:cNvPr id="7" name="Recorded Sound">
            <a:hlinkClick r:id="" action="ppaction://media"/>
            <a:extLst>
              <a:ext uri="{FF2B5EF4-FFF2-40B4-BE49-F238E27FC236}">
                <a16:creationId xmlns:a16="http://schemas.microsoft.com/office/drawing/2014/main" id="{BB49048B-2DD7-2574-0852-AA0BBA6B5B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5168" y="539490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4"/>
          <p:cNvSpPr/>
          <p:nvPr/>
        </p:nvSpPr>
        <p:spPr>
          <a:xfrm>
            <a:off x="414997" y="2037865"/>
            <a:ext cx="4572000" cy="4154984"/>
          </a:xfrm>
          <a:prstGeom prst="rect">
            <a:avLst/>
          </a:prstGeom>
          <a:noFill/>
          <a:ln>
            <a:noFill/>
          </a:ln>
        </p:spPr>
        <p:txBody>
          <a:bodyPr spcFirstLastPara="1" wrap="square" lIns="91425" tIns="45700" rIns="91425" bIns="45700" anchor="t" anchorCtr="0">
            <a:spAutoFit/>
          </a:bodyPr>
          <a:lstStyle/>
          <a:p>
            <a:pPr marL="285750" marR="0" lvl="0" indent="-13335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rPr>
              <a:t>Predominantly</a:t>
            </a:r>
            <a:r>
              <a:rPr lang="en-US" sz="2400">
                <a:solidFill>
                  <a:schemeClr val="dk1"/>
                </a:solidFill>
                <a:latin typeface="Arial"/>
                <a:ea typeface="Arial"/>
                <a:cs typeface="Arial"/>
                <a:sym typeface="Arial"/>
              </a:rPr>
              <a:t> online programs </a:t>
            </a:r>
            <a:endParaRPr sz="2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New York State tuition as NYS Residents</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Stony Brook University’s reputation</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Seats for all required classes are guaranteed.(You cannot be closed out of a required course.)</a:t>
            </a:r>
            <a:endParaRPr/>
          </a:p>
        </p:txBody>
      </p:sp>
      <p:sp>
        <p:nvSpPr>
          <p:cNvPr id="75" name="Google Shape;75;p4"/>
          <p:cNvSpPr/>
          <p:nvPr/>
        </p:nvSpPr>
        <p:spPr>
          <a:xfrm>
            <a:off x="2402175" y="6325159"/>
            <a:ext cx="316945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Helvetica Neue"/>
                <a:ea typeface="Helvetica Neue"/>
                <a:cs typeface="Helvetica Neue"/>
                <a:sym typeface="Helvetica Neue"/>
              </a:rPr>
              <a:t>           School of Nursing</a:t>
            </a:r>
            <a:endParaRPr sz="2000" b="1">
              <a:solidFill>
                <a:schemeClr val="lt1"/>
              </a:solidFill>
              <a:latin typeface="Helvetica Neue"/>
              <a:ea typeface="Helvetica Neue"/>
              <a:cs typeface="Helvetica Neue"/>
              <a:sym typeface="Helvetica Neue"/>
            </a:endParaRPr>
          </a:p>
        </p:txBody>
      </p:sp>
      <p:sp>
        <p:nvSpPr>
          <p:cNvPr id="76" name="Google Shape;76;p4"/>
          <p:cNvSpPr txBox="1"/>
          <p:nvPr/>
        </p:nvSpPr>
        <p:spPr>
          <a:xfrm>
            <a:off x="1674055" y="1308295"/>
            <a:ext cx="624605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Arial"/>
                <a:ea typeface="Arial"/>
                <a:cs typeface="Arial"/>
                <a:sym typeface="Arial"/>
              </a:rPr>
              <a:t>Why choosing a program within Stony Brook School of Nursing?</a:t>
            </a:r>
            <a:endParaRPr/>
          </a:p>
        </p:txBody>
      </p:sp>
      <p:pic>
        <p:nvPicPr>
          <p:cNvPr id="77" name="Google Shape;77;p4"/>
          <p:cNvPicPr preferRelativeResize="0"/>
          <p:nvPr/>
        </p:nvPicPr>
        <p:blipFill rotWithShape="1">
          <a:blip r:embed="rId5">
            <a:alphaModFix/>
          </a:blip>
          <a:srcRect/>
          <a:stretch/>
        </p:blipFill>
        <p:spPr>
          <a:xfrm>
            <a:off x="5212080" y="2543509"/>
            <a:ext cx="3739780" cy="2476997"/>
          </a:xfrm>
          <a:prstGeom prst="rect">
            <a:avLst/>
          </a:prstGeom>
          <a:noFill/>
          <a:ln>
            <a:noFill/>
          </a:ln>
        </p:spPr>
      </p:pic>
      <p:pic>
        <p:nvPicPr>
          <p:cNvPr id="6" name="Recorded Sound">
            <a:hlinkClick r:id="" action="ppaction://media"/>
            <a:extLst>
              <a:ext uri="{FF2B5EF4-FFF2-40B4-BE49-F238E27FC236}">
                <a16:creationId xmlns:a16="http://schemas.microsoft.com/office/drawing/2014/main" id="{3EF1CB09-ADF8-E59C-0E3F-A360A76AE5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8547" y="53680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5"/>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Master of Science in Nursing Education</a:t>
            </a:r>
            <a:endParaRPr/>
          </a:p>
        </p:txBody>
      </p:sp>
      <p:sp>
        <p:nvSpPr>
          <p:cNvPr id="83" name="Google Shape;83;p5"/>
          <p:cNvSpPr txBox="1">
            <a:spLocks noGrp="1"/>
          </p:cNvSpPr>
          <p:nvPr>
            <p:ph type="body" idx="2"/>
          </p:nvPr>
        </p:nvSpPr>
        <p:spPr>
          <a:xfrm>
            <a:off x="457200" y="1066800"/>
            <a:ext cx="8229600" cy="521191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84" name="Google Shape;84;p5"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85" name="Google Shape;85;p5"/>
          <p:cNvSpPr/>
          <p:nvPr/>
        </p:nvSpPr>
        <p:spPr>
          <a:xfrm>
            <a:off x="1097280" y="4210367"/>
            <a:ext cx="332066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B60124"/>
                </a:solidFill>
                <a:latin typeface="Arial"/>
                <a:ea typeface="Arial"/>
                <a:cs typeface="Arial"/>
                <a:sym typeface="Arial"/>
              </a:rPr>
              <a:t>45 Credits On-Line Didactic</a:t>
            </a:r>
            <a:endParaRPr/>
          </a:p>
          <a:p>
            <a:pPr marL="0" marR="0" lvl="0" indent="0" algn="ctr" rtl="0">
              <a:spcBef>
                <a:spcPts val="0"/>
              </a:spcBef>
              <a:spcAft>
                <a:spcPts val="0"/>
              </a:spcAft>
              <a:buNone/>
            </a:pPr>
            <a:r>
              <a:rPr lang="en-US" sz="1800" b="1">
                <a:solidFill>
                  <a:srgbClr val="B60124"/>
                </a:solidFill>
                <a:latin typeface="Arial"/>
                <a:ea typeface="Arial"/>
                <a:cs typeface="Arial"/>
                <a:sym typeface="Arial"/>
              </a:rPr>
              <a:t>3 Years in Length</a:t>
            </a:r>
            <a:endParaRPr/>
          </a:p>
          <a:p>
            <a:pPr marL="0" marR="0" lvl="0" indent="0" algn="ctr" rtl="0">
              <a:spcBef>
                <a:spcPts val="0"/>
              </a:spcBef>
              <a:spcAft>
                <a:spcPts val="0"/>
              </a:spcAft>
              <a:buNone/>
            </a:pPr>
            <a:r>
              <a:rPr lang="en-US" sz="1800" b="1">
                <a:solidFill>
                  <a:srgbClr val="B60124"/>
                </a:solidFill>
                <a:latin typeface="Arial"/>
                <a:ea typeface="Arial"/>
                <a:cs typeface="Arial"/>
                <a:sym typeface="Arial"/>
              </a:rPr>
              <a:t>On-Site Intensives </a:t>
            </a:r>
            <a:endParaRPr/>
          </a:p>
          <a:p>
            <a:pPr marL="0" marR="0" lvl="0" indent="0" algn="ctr" rtl="0">
              <a:spcBef>
                <a:spcPts val="0"/>
              </a:spcBef>
              <a:spcAft>
                <a:spcPts val="0"/>
              </a:spcAft>
              <a:buNone/>
            </a:pPr>
            <a:r>
              <a:rPr lang="en-US" sz="1800" b="1">
                <a:solidFill>
                  <a:srgbClr val="B60124"/>
                </a:solidFill>
                <a:latin typeface="Arial"/>
                <a:ea typeface="Arial"/>
                <a:cs typeface="Arial"/>
                <a:sym typeface="Arial"/>
              </a:rPr>
              <a:t>255 Clinical Hours</a:t>
            </a:r>
            <a:endParaRPr sz="1800" b="1">
              <a:solidFill>
                <a:schemeClr val="dk1"/>
              </a:solidFill>
              <a:latin typeface="Arial"/>
              <a:ea typeface="Arial"/>
              <a:cs typeface="Arial"/>
              <a:sym typeface="Arial"/>
            </a:endParaRPr>
          </a:p>
        </p:txBody>
      </p:sp>
      <p:sp>
        <p:nvSpPr>
          <p:cNvPr id="86" name="Google Shape;86;p5"/>
          <p:cNvSpPr txBox="1"/>
          <p:nvPr/>
        </p:nvSpPr>
        <p:spPr>
          <a:xfrm>
            <a:off x="370125" y="1193893"/>
            <a:ext cx="64815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Program Overview</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The Master of Science Program in Nursing Education</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prepares nurses as educators to teach new and advanced</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nurses, in schools of nursing as well as in clinical settings.</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This program is offered as an executive cohort program</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using a blended model with scheduled on-site immersions</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and curriculum delivery via a computer mediated modality.</a:t>
            </a:r>
            <a:endParaRPr dirty="0"/>
          </a:p>
        </p:txBody>
      </p:sp>
      <p:pic>
        <p:nvPicPr>
          <p:cNvPr id="87" name="Google Shape;87;p5"/>
          <p:cNvPicPr preferRelativeResize="0"/>
          <p:nvPr/>
        </p:nvPicPr>
        <p:blipFill rotWithShape="1">
          <a:blip r:embed="rId6">
            <a:alphaModFix/>
          </a:blip>
          <a:srcRect/>
          <a:stretch/>
        </p:blipFill>
        <p:spPr>
          <a:xfrm>
            <a:off x="4680593" y="3777563"/>
            <a:ext cx="2968378" cy="2226284"/>
          </a:xfrm>
          <a:prstGeom prst="rect">
            <a:avLst/>
          </a:prstGeom>
          <a:noFill/>
          <a:ln>
            <a:noFill/>
          </a:ln>
        </p:spPr>
      </p:pic>
      <p:pic>
        <p:nvPicPr>
          <p:cNvPr id="5" name="Recorded Sound">
            <a:hlinkClick r:id="" action="ppaction://media"/>
            <a:extLst>
              <a:ext uri="{FF2B5EF4-FFF2-40B4-BE49-F238E27FC236}">
                <a16:creationId xmlns:a16="http://schemas.microsoft.com/office/drawing/2014/main" id="{DE40B081-8FD5-46E1-9994-23810FA889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7718" y="52630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6"/>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Master of Science in Nursing Education - Curriculum</a:t>
            </a:r>
            <a:endParaRPr/>
          </a:p>
        </p:txBody>
      </p:sp>
      <p:sp>
        <p:nvSpPr>
          <p:cNvPr id="93" name="Google Shape;93;p6"/>
          <p:cNvSpPr txBox="1">
            <a:spLocks noGrp="1"/>
          </p:cNvSpPr>
          <p:nvPr>
            <p:ph type="body" idx="2"/>
          </p:nvPr>
        </p:nvSpPr>
        <p:spPr>
          <a:xfrm>
            <a:off x="105878" y="2232212"/>
            <a:ext cx="3542757" cy="404650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B60225"/>
              </a:buClr>
              <a:buSzPts val="2400"/>
              <a:buNone/>
            </a:pPr>
            <a:endParaRPr sz="2400"/>
          </a:p>
          <a:p>
            <a:pPr marL="0" lvl="0" indent="0" algn="l" rtl="0">
              <a:spcBef>
                <a:spcPts val="400"/>
              </a:spcBef>
              <a:spcAft>
                <a:spcPts val="0"/>
              </a:spcAft>
              <a:buClr>
                <a:srgbClr val="B60225"/>
              </a:buClr>
              <a:buSzPts val="2000"/>
              <a:buNone/>
            </a:pPr>
            <a:endParaRPr sz="2000">
              <a:solidFill>
                <a:schemeClr val="dk1"/>
              </a:solidFill>
            </a:endParaRPr>
          </a:p>
          <a:p>
            <a:pPr marL="0" lvl="0" indent="0" algn="ctr" rtl="0">
              <a:spcBef>
                <a:spcPts val="240"/>
              </a:spcBef>
              <a:spcAft>
                <a:spcPts val="0"/>
              </a:spcAft>
              <a:buClr>
                <a:srgbClr val="B60225"/>
              </a:buClr>
              <a:buSzPts val="1200"/>
              <a:buNone/>
            </a:pPr>
            <a:endParaRPr sz="1200" b="1" i="1">
              <a:solidFill>
                <a:srgbClr val="C00000"/>
              </a:solidFill>
            </a:endParaRPr>
          </a:p>
          <a:p>
            <a:pPr marL="0" lvl="0" indent="0" algn="l" rtl="0">
              <a:spcBef>
                <a:spcPts val="240"/>
              </a:spcBef>
              <a:spcAft>
                <a:spcPts val="0"/>
              </a:spcAft>
              <a:buClr>
                <a:srgbClr val="B60225"/>
              </a:buClr>
              <a:buSzPts val="1200"/>
              <a:buNone/>
            </a:pPr>
            <a:r>
              <a:rPr lang="en-US" sz="1200"/>
              <a:t>                  </a:t>
            </a:r>
            <a:endParaRPr/>
          </a:p>
        </p:txBody>
      </p:sp>
      <p:pic>
        <p:nvPicPr>
          <p:cNvPr id="94" name="Google Shape;94;p6"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95" name="Google Shape;95;p6"/>
          <p:cNvSpPr/>
          <p:nvPr/>
        </p:nvSpPr>
        <p:spPr>
          <a:xfrm>
            <a:off x="3076477" y="1199485"/>
            <a:ext cx="5766821" cy="51527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000000"/>
                </a:solidFill>
                <a:latin typeface="Arial"/>
                <a:ea typeface="Arial"/>
                <a:cs typeface="Arial"/>
                <a:sym typeface="Arial"/>
              </a:rPr>
              <a:t>Within this program, there are:</a:t>
            </a:r>
            <a:endParaRPr dirty="0"/>
          </a:p>
          <a:p>
            <a:pPr marL="0" marR="0" lvl="0" indent="0" algn="ctr" rtl="0">
              <a:spcBef>
                <a:spcPts val="0"/>
              </a:spcBef>
              <a:spcAft>
                <a:spcPts val="0"/>
              </a:spcAft>
              <a:buNone/>
            </a:pPr>
            <a:endParaRPr sz="1200" b="1" dirty="0">
              <a:solidFill>
                <a:srgbClr val="000000"/>
              </a:solidFill>
              <a:latin typeface="Arial"/>
              <a:ea typeface="Arial"/>
              <a:cs typeface="Arial"/>
              <a:sym typeface="Arial"/>
            </a:endParaRPr>
          </a:p>
          <a:p>
            <a:pPr marL="0" marR="0" lvl="0" indent="0" algn="ctr" rtl="0">
              <a:spcBef>
                <a:spcPts val="0"/>
              </a:spcBef>
              <a:spcAft>
                <a:spcPts val="0"/>
              </a:spcAft>
              <a:buNone/>
            </a:pPr>
            <a:r>
              <a:rPr lang="en-US" sz="1200" b="1" dirty="0">
                <a:solidFill>
                  <a:srgbClr val="C00000"/>
                </a:solidFill>
                <a:latin typeface="Arial"/>
                <a:ea typeface="Arial"/>
                <a:cs typeface="Arial"/>
                <a:sym typeface="Arial"/>
              </a:rPr>
              <a:t>–3 Core Courses</a:t>
            </a:r>
            <a:endParaRPr dirty="0"/>
          </a:p>
          <a:p>
            <a:pPr marL="0" marR="0" lvl="0" indent="0" algn="ctr" rtl="0">
              <a:spcBef>
                <a:spcPts val="0"/>
              </a:spcBef>
              <a:spcAft>
                <a:spcPts val="0"/>
              </a:spcAft>
              <a:buNone/>
            </a:pPr>
            <a:r>
              <a:rPr lang="en-US" sz="1200" b="1" dirty="0">
                <a:solidFill>
                  <a:srgbClr val="000000"/>
                </a:solidFill>
                <a:latin typeface="Arial"/>
                <a:ea typeface="Arial"/>
                <a:cs typeface="Arial"/>
                <a:sym typeface="Arial"/>
              </a:rPr>
              <a:t>•Organizational Leadership and Role Transformation (3 credits)</a:t>
            </a:r>
            <a:endParaRPr dirty="0"/>
          </a:p>
          <a:p>
            <a:pPr marL="0" marR="0" lvl="0" indent="0" algn="ctr" rtl="0">
              <a:spcBef>
                <a:spcPts val="765"/>
              </a:spcBef>
              <a:spcAft>
                <a:spcPts val="0"/>
              </a:spcAft>
              <a:buNone/>
            </a:pPr>
            <a:r>
              <a:rPr lang="en-US" sz="1200" b="1" dirty="0">
                <a:solidFill>
                  <a:srgbClr val="000000"/>
                </a:solidFill>
                <a:latin typeface="Arial"/>
                <a:ea typeface="Arial"/>
                <a:cs typeface="Arial"/>
                <a:sym typeface="Arial"/>
              </a:rPr>
              <a:t>•Quality Improvement, Safety, and Health Care Technologies (3 credits) </a:t>
            </a:r>
            <a:endParaRPr dirty="0"/>
          </a:p>
          <a:p>
            <a:pPr marL="0" marR="0" lvl="0" indent="0" algn="ctr" rtl="0">
              <a:spcBef>
                <a:spcPts val="765"/>
              </a:spcBef>
              <a:spcAft>
                <a:spcPts val="0"/>
              </a:spcAft>
              <a:buNone/>
            </a:pPr>
            <a:r>
              <a:rPr lang="en-US" sz="1200" b="1" dirty="0">
                <a:solidFill>
                  <a:srgbClr val="000000"/>
                </a:solidFill>
                <a:latin typeface="Arial"/>
                <a:ea typeface="Arial"/>
                <a:cs typeface="Arial"/>
                <a:sym typeface="Arial"/>
              </a:rPr>
              <a:t>•Health Care Policy and Advocacy (2 credits)</a:t>
            </a:r>
            <a:endParaRPr dirty="0"/>
          </a:p>
          <a:p>
            <a:pPr marL="0" marR="0" lvl="0" indent="0" algn="ctr" rtl="0">
              <a:spcBef>
                <a:spcPts val="0"/>
              </a:spcBef>
              <a:spcAft>
                <a:spcPts val="0"/>
              </a:spcAft>
              <a:buNone/>
            </a:pPr>
            <a:endParaRPr sz="1200" b="1" dirty="0">
              <a:solidFill>
                <a:srgbClr val="000000"/>
              </a:solidFill>
              <a:latin typeface="Arial"/>
              <a:ea typeface="Arial"/>
              <a:cs typeface="Arial"/>
              <a:sym typeface="Arial"/>
            </a:endParaRPr>
          </a:p>
          <a:p>
            <a:pPr marL="0" marR="0" lvl="0" indent="0" algn="ctr" rtl="0">
              <a:spcBef>
                <a:spcPts val="0"/>
              </a:spcBef>
              <a:spcAft>
                <a:spcPts val="0"/>
              </a:spcAft>
              <a:buNone/>
            </a:pPr>
            <a:r>
              <a:rPr lang="en-US" sz="1200" b="1" dirty="0">
                <a:solidFill>
                  <a:srgbClr val="C00000"/>
                </a:solidFill>
                <a:latin typeface="Arial"/>
                <a:ea typeface="Arial"/>
                <a:cs typeface="Arial"/>
                <a:sym typeface="Arial"/>
              </a:rPr>
              <a:t>–2 Research Courses</a:t>
            </a:r>
            <a:endParaRPr dirty="0"/>
          </a:p>
          <a:p>
            <a:pPr marL="0" marR="0" lvl="0" indent="0" algn="ctr" rtl="0">
              <a:spcBef>
                <a:spcPts val="0"/>
              </a:spcBef>
              <a:spcAft>
                <a:spcPts val="0"/>
              </a:spcAft>
              <a:buNone/>
            </a:pPr>
            <a:r>
              <a:rPr lang="en-US" sz="1200" b="1" dirty="0">
                <a:solidFill>
                  <a:srgbClr val="000000"/>
                </a:solidFill>
                <a:latin typeface="Arial"/>
                <a:ea typeface="Arial"/>
                <a:cs typeface="Arial"/>
                <a:sym typeface="Arial"/>
              </a:rPr>
              <a:t>•Nursing Research &amp; Evidence-Based Practice I (3 credits)</a:t>
            </a:r>
            <a:endParaRPr dirty="0"/>
          </a:p>
          <a:p>
            <a:pPr marL="0" marR="0" lvl="0" indent="0" algn="ctr" rtl="0">
              <a:spcBef>
                <a:spcPts val="765"/>
              </a:spcBef>
              <a:spcAft>
                <a:spcPts val="0"/>
              </a:spcAft>
              <a:buNone/>
            </a:pPr>
            <a:r>
              <a:rPr lang="en-US" sz="1200" b="1" dirty="0">
                <a:solidFill>
                  <a:srgbClr val="000000"/>
                </a:solidFill>
                <a:latin typeface="Arial"/>
                <a:ea typeface="Arial"/>
                <a:cs typeface="Arial"/>
                <a:sym typeface="Arial"/>
              </a:rPr>
              <a:t>•Nursing Research &amp; Evidence-Based Practice II (3 credits)</a:t>
            </a:r>
            <a:endParaRPr dirty="0"/>
          </a:p>
          <a:p>
            <a:pPr marL="0" marR="0" lvl="0" indent="0" algn="ctr" rtl="0">
              <a:spcBef>
                <a:spcPts val="0"/>
              </a:spcBef>
              <a:spcAft>
                <a:spcPts val="0"/>
              </a:spcAft>
              <a:buNone/>
            </a:pPr>
            <a:endParaRPr sz="1200" b="1" dirty="0">
              <a:solidFill>
                <a:srgbClr val="000000"/>
              </a:solidFill>
              <a:latin typeface="Arial"/>
              <a:ea typeface="Arial"/>
              <a:cs typeface="Arial"/>
              <a:sym typeface="Arial"/>
            </a:endParaRPr>
          </a:p>
          <a:p>
            <a:pPr marL="0" marR="0" lvl="0" indent="0" algn="ctr" rtl="0">
              <a:spcBef>
                <a:spcPts val="0"/>
              </a:spcBef>
              <a:spcAft>
                <a:spcPts val="0"/>
              </a:spcAft>
              <a:buNone/>
            </a:pPr>
            <a:r>
              <a:rPr lang="en-US" sz="1200" b="1" dirty="0">
                <a:solidFill>
                  <a:srgbClr val="C03137"/>
                </a:solidFill>
                <a:latin typeface="Arial"/>
                <a:ea typeface="Arial"/>
                <a:cs typeface="Arial"/>
                <a:sym typeface="Arial"/>
              </a:rPr>
              <a:t>-3</a:t>
            </a:r>
            <a:r>
              <a:rPr lang="en-US" sz="1200" b="1" dirty="0">
                <a:solidFill>
                  <a:srgbClr val="C00000"/>
                </a:solidFill>
                <a:latin typeface="Arial"/>
                <a:ea typeface="Arial"/>
                <a:cs typeface="Arial"/>
                <a:sym typeface="Arial"/>
              </a:rPr>
              <a:t>  courses</a:t>
            </a:r>
          </a:p>
          <a:p>
            <a:pPr marL="0" marR="0" lvl="0" indent="0" algn="ctr" rtl="0">
              <a:spcBef>
                <a:spcPts val="0"/>
              </a:spcBef>
              <a:spcAft>
                <a:spcPts val="0"/>
              </a:spcAft>
              <a:buNone/>
            </a:pPr>
            <a:r>
              <a:rPr lang="en-US" sz="1200" b="1" dirty="0">
                <a:solidFill>
                  <a:schemeClr val="tx1"/>
                </a:solidFill>
                <a:latin typeface="Arial"/>
                <a:ea typeface="Arial"/>
                <a:cs typeface="Arial"/>
                <a:sym typeface="Arial"/>
              </a:rPr>
              <a:t>Pharmacology, Health Assessment and Pathophysiology courses (3 credits each)</a:t>
            </a:r>
            <a:endParaRPr dirty="0">
              <a:solidFill>
                <a:schemeClr val="tx1"/>
              </a:solidFill>
            </a:endParaRPr>
          </a:p>
          <a:p>
            <a:pPr marL="0" marR="0" lvl="0" indent="0" algn="ctr" rtl="0">
              <a:spcBef>
                <a:spcPts val="0"/>
              </a:spcBef>
              <a:spcAft>
                <a:spcPts val="0"/>
              </a:spcAft>
              <a:buNone/>
            </a:pPr>
            <a:endParaRPr sz="1200" b="1" dirty="0">
              <a:solidFill>
                <a:srgbClr val="000000"/>
              </a:solidFill>
              <a:latin typeface="Arial"/>
              <a:ea typeface="Arial"/>
              <a:cs typeface="Arial"/>
              <a:sym typeface="Arial"/>
            </a:endParaRPr>
          </a:p>
          <a:p>
            <a:pPr marL="0" marR="0" lvl="0" indent="0" algn="ctr" rtl="0">
              <a:spcBef>
                <a:spcPts val="0"/>
              </a:spcBef>
              <a:spcAft>
                <a:spcPts val="0"/>
              </a:spcAft>
              <a:buNone/>
            </a:pPr>
            <a:r>
              <a:rPr lang="en-US" sz="1200" b="1" dirty="0">
                <a:solidFill>
                  <a:srgbClr val="C00000"/>
                </a:solidFill>
                <a:latin typeface="Arial"/>
                <a:ea typeface="Arial"/>
                <a:cs typeface="Arial"/>
                <a:sym typeface="Arial"/>
              </a:rPr>
              <a:t>- 3  Education Courses  </a:t>
            </a:r>
            <a:r>
              <a:rPr lang="en-US" sz="1200" b="1" dirty="0">
                <a:solidFill>
                  <a:schemeClr val="dk1"/>
                </a:solidFill>
                <a:latin typeface="Arial"/>
                <a:ea typeface="Arial"/>
                <a:cs typeface="Arial"/>
                <a:sym typeface="Arial"/>
              </a:rPr>
              <a:t>(3 credits each)</a:t>
            </a:r>
            <a:endParaRPr dirty="0"/>
          </a:p>
          <a:p>
            <a:pPr marL="0" marR="0" lvl="0" indent="0" algn="ctr" rtl="0">
              <a:spcBef>
                <a:spcPts val="765"/>
              </a:spcBef>
              <a:spcAft>
                <a:spcPts val="0"/>
              </a:spcAft>
              <a:buNone/>
            </a:pPr>
            <a:r>
              <a:rPr lang="en-US" sz="1200" b="1" dirty="0">
                <a:solidFill>
                  <a:srgbClr val="C03137"/>
                </a:solidFill>
                <a:latin typeface="Arial"/>
                <a:ea typeface="Arial"/>
                <a:cs typeface="Arial"/>
                <a:sym typeface="Arial"/>
              </a:rPr>
              <a:t>-1 Elective course </a:t>
            </a:r>
            <a:r>
              <a:rPr lang="en-US" sz="1200" b="1" dirty="0">
                <a:solidFill>
                  <a:srgbClr val="000000"/>
                </a:solidFill>
                <a:latin typeface="Arial"/>
                <a:ea typeface="Arial"/>
                <a:cs typeface="Arial"/>
                <a:sym typeface="Arial"/>
              </a:rPr>
              <a:t>(2 credits)</a:t>
            </a:r>
            <a:endParaRPr sz="1200" b="1" dirty="0">
              <a:solidFill>
                <a:srgbClr val="000000"/>
              </a:solidFill>
              <a:latin typeface="Arial"/>
              <a:ea typeface="Arial"/>
              <a:cs typeface="Arial"/>
              <a:sym typeface="Arial"/>
            </a:endParaRPr>
          </a:p>
          <a:p>
            <a:pPr marL="0" marR="0" lvl="0" indent="0" algn="ctr" rtl="0">
              <a:spcBef>
                <a:spcPts val="765"/>
              </a:spcBef>
              <a:spcAft>
                <a:spcPts val="0"/>
              </a:spcAft>
              <a:buNone/>
            </a:pPr>
            <a:r>
              <a:rPr lang="en-US" sz="1200" b="1" dirty="0">
                <a:solidFill>
                  <a:srgbClr val="C00000"/>
                </a:solidFill>
                <a:latin typeface="Arial"/>
                <a:ea typeface="Arial"/>
                <a:cs typeface="Arial"/>
                <a:sym typeface="Arial"/>
              </a:rPr>
              <a:t>–3 Clinical Courses</a:t>
            </a:r>
            <a:endParaRPr dirty="0"/>
          </a:p>
          <a:p>
            <a:pPr marL="0" marR="0" lvl="0" indent="0" algn="ctr" rtl="0">
              <a:spcBef>
                <a:spcPts val="0"/>
              </a:spcBef>
              <a:spcAft>
                <a:spcPts val="0"/>
              </a:spcAft>
              <a:buNone/>
            </a:pPr>
            <a:r>
              <a:rPr lang="en-US" sz="1200" b="1" dirty="0">
                <a:solidFill>
                  <a:srgbClr val="000000"/>
                </a:solidFill>
                <a:latin typeface="Arial"/>
                <a:ea typeface="Arial"/>
                <a:cs typeface="Arial"/>
                <a:sym typeface="Arial"/>
              </a:rPr>
              <a:t>•Advanced Theory &amp; Practice in Nursing Education I (3 credits)</a:t>
            </a:r>
            <a:endParaRPr dirty="0"/>
          </a:p>
          <a:p>
            <a:pPr marL="0" marR="0" lvl="0" indent="0" algn="ctr" rtl="0">
              <a:spcBef>
                <a:spcPts val="765"/>
              </a:spcBef>
              <a:spcAft>
                <a:spcPts val="0"/>
              </a:spcAft>
              <a:buNone/>
            </a:pPr>
            <a:r>
              <a:rPr lang="en-US" sz="1200" b="1" dirty="0">
                <a:solidFill>
                  <a:srgbClr val="000000"/>
                </a:solidFill>
                <a:latin typeface="Arial"/>
                <a:ea typeface="Arial"/>
                <a:cs typeface="Arial"/>
                <a:sym typeface="Arial"/>
              </a:rPr>
              <a:t>•Advanced Theory &amp; Practice in Nursing Education II (4 credits)</a:t>
            </a:r>
            <a:endParaRPr dirty="0"/>
          </a:p>
          <a:p>
            <a:pPr marL="0" marR="0" lvl="0" indent="0" algn="ctr" rtl="0">
              <a:spcBef>
                <a:spcPts val="0"/>
              </a:spcBef>
              <a:spcAft>
                <a:spcPts val="0"/>
              </a:spcAft>
              <a:buNone/>
            </a:pPr>
            <a:endParaRPr sz="1200" b="1" dirty="0">
              <a:solidFill>
                <a:srgbClr val="000000"/>
              </a:solidFill>
              <a:latin typeface="Arial"/>
              <a:ea typeface="Arial"/>
              <a:cs typeface="Arial"/>
              <a:sym typeface="Arial"/>
            </a:endParaRPr>
          </a:p>
          <a:p>
            <a:pPr marL="171450" marR="0" lvl="0" indent="-171450" algn="ctr" rtl="0">
              <a:spcBef>
                <a:spcPts val="0"/>
              </a:spcBef>
              <a:spcAft>
                <a:spcPts val="0"/>
              </a:spcAft>
              <a:buClr>
                <a:srgbClr val="000000"/>
              </a:buClr>
              <a:buSzPts val="1200"/>
              <a:buFont typeface="Arial"/>
              <a:buChar char="•"/>
            </a:pPr>
            <a:r>
              <a:rPr lang="en-US" sz="1200" b="1" dirty="0">
                <a:solidFill>
                  <a:srgbClr val="000000"/>
                </a:solidFill>
                <a:latin typeface="Arial"/>
                <a:ea typeface="Arial"/>
                <a:cs typeface="Arial"/>
                <a:sym typeface="Arial"/>
              </a:rPr>
              <a:t>Advanced Theory and Practice in Nursing Education III (4 credits)</a:t>
            </a:r>
            <a:endParaRPr dirty="0"/>
          </a:p>
          <a:p>
            <a:pPr marL="0" marR="0" lvl="0" indent="0" algn="ctr" rtl="0">
              <a:spcBef>
                <a:spcPts val="0"/>
              </a:spcBef>
              <a:spcAft>
                <a:spcPts val="0"/>
              </a:spcAft>
              <a:buNone/>
            </a:pPr>
            <a:endParaRPr sz="1200" b="1" dirty="0">
              <a:solidFill>
                <a:srgbClr val="000000"/>
              </a:solidFill>
              <a:latin typeface="Arial"/>
              <a:ea typeface="Arial"/>
              <a:cs typeface="Arial"/>
              <a:sym typeface="Arial"/>
            </a:endParaRPr>
          </a:p>
          <a:p>
            <a:pPr marL="0" marR="0" lvl="0" indent="0" algn="ctr" rtl="0">
              <a:lnSpc>
                <a:spcPct val="107000"/>
              </a:lnSpc>
              <a:spcBef>
                <a:spcPts val="0"/>
              </a:spcBef>
              <a:spcAft>
                <a:spcPts val="0"/>
              </a:spcAft>
              <a:buNone/>
            </a:pPr>
            <a:r>
              <a:rPr lang="en-US" sz="12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p:txBody>
      </p:sp>
      <p:pic>
        <p:nvPicPr>
          <p:cNvPr id="96" name="Google Shape;96;p6"/>
          <p:cNvPicPr preferRelativeResize="0"/>
          <p:nvPr/>
        </p:nvPicPr>
        <p:blipFill rotWithShape="1">
          <a:blip r:embed="rId6">
            <a:alphaModFix/>
          </a:blip>
          <a:srcRect/>
          <a:stretch/>
        </p:blipFill>
        <p:spPr>
          <a:xfrm>
            <a:off x="194552" y="2560320"/>
            <a:ext cx="2881925" cy="1917672"/>
          </a:xfrm>
          <a:prstGeom prst="rect">
            <a:avLst/>
          </a:prstGeom>
          <a:noFill/>
          <a:ln>
            <a:noFill/>
          </a:ln>
        </p:spPr>
      </p:pic>
      <p:pic>
        <p:nvPicPr>
          <p:cNvPr id="2" name="Recorded Sound">
            <a:hlinkClick r:id="" action="ppaction://media"/>
            <a:extLst>
              <a:ext uri="{FF2B5EF4-FFF2-40B4-BE49-F238E27FC236}">
                <a16:creationId xmlns:a16="http://schemas.microsoft.com/office/drawing/2014/main" id="{C36CD93B-9136-D4D1-C686-0FB625481C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8576" y="49895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7"/>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Advanced Certificate in Nursing Education</a:t>
            </a:r>
            <a:endParaRPr/>
          </a:p>
        </p:txBody>
      </p:sp>
      <p:sp>
        <p:nvSpPr>
          <p:cNvPr id="102" name="Google Shape;102;p7"/>
          <p:cNvSpPr txBox="1">
            <a:spLocks noGrp="1"/>
          </p:cNvSpPr>
          <p:nvPr>
            <p:ph type="body" idx="2"/>
          </p:nvPr>
        </p:nvSpPr>
        <p:spPr>
          <a:xfrm>
            <a:off x="627528" y="546848"/>
            <a:ext cx="7888941" cy="3813423"/>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B60225"/>
              </a:buClr>
              <a:buSzPts val="2000"/>
              <a:buFont typeface="Helvetica Neue"/>
              <a:buNone/>
            </a:pPr>
            <a:r>
              <a:rPr lang="en-US" sz="2000"/>
              <a:t>The Advanced Certificate in Nursing Education will prepare nurse-educators to teach new and advanced nurses, both in schools of nursing as well as in clinical settings. Students will participate in scheduled on-site immersions and curriculum will be delivered via a computer-mediated modality.</a:t>
            </a:r>
            <a:endParaRPr/>
          </a:p>
        </p:txBody>
      </p:sp>
      <p:sp>
        <p:nvSpPr>
          <p:cNvPr id="103" name="Google Shape;103;p7"/>
          <p:cNvSpPr txBox="1"/>
          <p:nvPr/>
        </p:nvSpPr>
        <p:spPr>
          <a:xfrm>
            <a:off x="967419" y="3698551"/>
            <a:ext cx="564776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C00000"/>
                </a:solidFill>
                <a:latin typeface="Helvetica Neue"/>
                <a:ea typeface="Helvetica Neue"/>
                <a:cs typeface="Helvetica Neue"/>
                <a:sym typeface="Helvetica Neue"/>
              </a:rPr>
              <a:t>Students admitted to the Advanced Certificate Program will be advised regarding the courses that have to be taken and provided with a pathway to complete the Certificate.</a:t>
            </a:r>
            <a:endParaRPr sz="2000" dirty="0">
              <a:solidFill>
                <a:srgbClr val="C00000"/>
              </a:solidFill>
              <a:latin typeface="Helvetica Neue"/>
              <a:ea typeface="Helvetica Neue"/>
              <a:cs typeface="Helvetica Neue"/>
              <a:sym typeface="Helvetica Neue"/>
            </a:endParaRPr>
          </a:p>
        </p:txBody>
      </p:sp>
      <p:pic>
        <p:nvPicPr>
          <p:cNvPr id="104" name="Google Shape;104;p7"/>
          <p:cNvPicPr preferRelativeResize="0"/>
          <p:nvPr/>
        </p:nvPicPr>
        <p:blipFill rotWithShape="1">
          <a:blip r:embed="rId5">
            <a:alphaModFix/>
          </a:blip>
          <a:srcRect/>
          <a:stretch/>
        </p:blipFill>
        <p:spPr>
          <a:xfrm>
            <a:off x="6615184" y="3566062"/>
            <a:ext cx="1901285" cy="1795423"/>
          </a:xfrm>
          <a:prstGeom prst="rect">
            <a:avLst/>
          </a:prstGeom>
          <a:noFill/>
          <a:ln>
            <a:noFill/>
          </a:ln>
        </p:spPr>
      </p:pic>
      <p:pic>
        <p:nvPicPr>
          <p:cNvPr id="4" name="Recorded Sound">
            <a:hlinkClick r:id="" action="ppaction://media"/>
            <a:extLst>
              <a:ext uri="{FF2B5EF4-FFF2-40B4-BE49-F238E27FC236}">
                <a16:creationId xmlns:a16="http://schemas.microsoft.com/office/drawing/2014/main" id="{B466AB65-8644-A121-B76A-4BAF85590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6240" y="54833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8"/>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Why a Part-time Pathway?</a:t>
            </a:r>
            <a:endParaRPr/>
          </a:p>
        </p:txBody>
      </p:sp>
      <p:sp>
        <p:nvSpPr>
          <p:cNvPr id="110" name="Google Shape;110;p8"/>
          <p:cNvSpPr txBox="1">
            <a:spLocks noGrp="1"/>
          </p:cNvSpPr>
          <p:nvPr>
            <p:ph type="body" idx="2"/>
          </p:nvPr>
        </p:nvSpPr>
        <p:spPr>
          <a:xfrm>
            <a:off x="457200" y="1260100"/>
            <a:ext cx="4114800" cy="5350250"/>
          </a:xfrm>
          <a:prstGeom prst="rect">
            <a:avLst/>
          </a:prstGeom>
          <a:noFill/>
          <a:ln>
            <a:noFill/>
          </a:ln>
        </p:spPr>
        <p:txBody>
          <a:bodyPr spcFirstLastPara="1" wrap="square" lIns="0" tIns="0" rIns="0" bIns="0" anchor="ctr" anchorCtr="0">
            <a:noAutofit/>
          </a:bodyPr>
          <a:lstStyle/>
          <a:p>
            <a:pPr marL="342900" lvl="0" indent="-215900" algn="l" rtl="0">
              <a:spcBef>
                <a:spcPts val="0"/>
              </a:spcBef>
              <a:spcAft>
                <a:spcPts val="0"/>
              </a:spcAft>
              <a:buClr>
                <a:srgbClr val="B60225"/>
              </a:buClr>
              <a:buSzPts val="2000"/>
              <a:buFont typeface="Arial"/>
              <a:buNone/>
            </a:pPr>
            <a:endParaRPr sz="2000">
              <a:solidFill>
                <a:schemeClr val="dk1"/>
              </a:solidFill>
            </a:endParaRPr>
          </a:p>
          <a:p>
            <a:pPr marL="342900" lvl="0" indent="-215900" algn="l" rtl="0">
              <a:spcBef>
                <a:spcPts val="400"/>
              </a:spcBef>
              <a:spcAft>
                <a:spcPts val="0"/>
              </a:spcAft>
              <a:buClr>
                <a:srgbClr val="B60225"/>
              </a:buClr>
              <a:buSzPts val="2000"/>
              <a:buFont typeface="Arial"/>
              <a:buNone/>
            </a:pPr>
            <a:endParaRPr sz="2000">
              <a:solidFill>
                <a:schemeClr val="dk1"/>
              </a:solidFill>
            </a:endParaRPr>
          </a:p>
          <a:p>
            <a:pPr marL="342900" lvl="0" indent="-215900" algn="l" rtl="0">
              <a:spcBef>
                <a:spcPts val="400"/>
              </a:spcBef>
              <a:spcAft>
                <a:spcPts val="0"/>
              </a:spcAft>
              <a:buClr>
                <a:srgbClr val="B60225"/>
              </a:buClr>
              <a:buSzPts val="2000"/>
              <a:buFont typeface="Arial"/>
              <a:buNone/>
            </a:pPr>
            <a:endParaRPr sz="2000">
              <a:solidFill>
                <a:schemeClr val="dk1"/>
              </a:solidFill>
            </a:endParaRPr>
          </a:p>
          <a:p>
            <a:pPr marL="0" lvl="0" indent="0" algn="l" rtl="0">
              <a:spcBef>
                <a:spcPts val="400"/>
              </a:spcBef>
              <a:spcAft>
                <a:spcPts val="0"/>
              </a:spcAft>
              <a:buClr>
                <a:srgbClr val="B60225"/>
              </a:buClr>
              <a:buSzPts val="2000"/>
              <a:buNone/>
            </a:pPr>
            <a:endParaRPr sz="2000">
              <a:solidFill>
                <a:schemeClr val="dk1"/>
              </a:solidFill>
            </a:endParaRPr>
          </a:p>
          <a:p>
            <a:pPr marL="0" lvl="0" indent="0" algn="l" rtl="0">
              <a:spcBef>
                <a:spcPts val="400"/>
              </a:spcBef>
              <a:spcAft>
                <a:spcPts val="0"/>
              </a:spcAft>
              <a:buClr>
                <a:srgbClr val="B60225"/>
              </a:buClr>
              <a:buSzPts val="2000"/>
              <a:buNone/>
            </a:pPr>
            <a:endParaRPr sz="2000">
              <a:solidFill>
                <a:schemeClr val="dk1"/>
              </a:solidFill>
            </a:endParaRPr>
          </a:p>
          <a:p>
            <a:pPr marL="0" lvl="0" indent="0" algn="l" rtl="0">
              <a:spcBef>
                <a:spcPts val="400"/>
              </a:spcBef>
              <a:spcAft>
                <a:spcPts val="0"/>
              </a:spcAft>
              <a:buClr>
                <a:srgbClr val="B60225"/>
              </a:buClr>
              <a:buSzPts val="2000"/>
              <a:buNone/>
            </a:pPr>
            <a:endParaRPr sz="2000">
              <a:solidFill>
                <a:schemeClr val="dk1"/>
              </a:solidFill>
            </a:endParaRPr>
          </a:p>
          <a:p>
            <a:pPr marL="0" lvl="0" indent="0" algn="l" rtl="0">
              <a:spcBef>
                <a:spcPts val="400"/>
              </a:spcBef>
              <a:spcAft>
                <a:spcPts val="0"/>
              </a:spcAft>
              <a:buClr>
                <a:srgbClr val="B60225"/>
              </a:buClr>
              <a:buSzPts val="2000"/>
              <a:buNone/>
            </a:pPr>
            <a:endParaRPr sz="2000">
              <a:solidFill>
                <a:schemeClr val="dk1"/>
              </a:solidFill>
            </a:endParaRPr>
          </a:p>
          <a:p>
            <a:pPr marL="342900" lvl="0" indent="-342900" algn="ctr" rtl="0">
              <a:spcBef>
                <a:spcPts val="400"/>
              </a:spcBef>
              <a:spcAft>
                <a:spcPts val="0"/>
              </a:spcAft>
              <a:buClr>
                <a:schemeClr val="dk1"/>
              </a:buClr>
              <a:buSzPts val="2000"/>
              <a:buFont typeface="Arial"/>
              <a:buChar char="•"/>
            </a:pPr>
            <a:r>
              <a:rPr lang="en-US" sz="2000">
                <a:solidFill>
                  <a:schemeClr val="dk1"/>
                </a:solidFill>
              </a:rPr>
              <a:t>All students are accepted on a part-time pathway</a:t>
            </a:r>
            <a:endParaRPr/>
          </a:p>
          <a:p>
            <a:pPr marL="0" lvl="0" indent="0" algn="ctr" rtl="0">
              <a:spcBef>
                <a:spcPts val="400"/>
              </a:spcBef>
              <a:spcAft>
                <a:spcPts val="0"/>
              </a:spcAft>
              <a:buClr>
                <a:srgbClr val="B60225"/>
              </a:buClr>
              <a:buSzPts val="2000"/>
              <a:buNone/>
            </a:pPr>
            <a:endParaRPr sz="2000">
              <a:solidFill>
                <a:schemeClr val="dk1"/>
              </a:solidFill>
            </a:endParaRPr>
          </a:p>
          <a:p>
            <a:pPr marL="342900" lvl="0" indent="-342900" algn="ctr" rtl="0">
              <a:spcBef>
                <a:spcPts val="400"/>
              </a:spcBef>
              <a:spcAft>
                <a:spcPts val="0"/>
              </a:spcAft>
              <a:buClr>
                <a:schemeClr val="dk1"/>
              </a:buClr>
              <a:buSzPts val="2000"/>
              <a:buFont typeface="Arial"/>
              <a:buChar char="•"/>
            </a:pPr>
            <a:r>
              <a:rPr lang="en-US" sz="2000">
                <a:solidFill>
                  <a:schemeClr val="dk1"/>
                </a:solidFill>
              </a:rPr>
              <a:t>The three-year, part-time pathway was developed for working RNs</a:t>
            </a:r>
            <a:endParaRPr sz="2000" i="1">
              <a:solidFill>
                <a:schemeClr val="dk1"/>
              </a:solidFill>
            </a:endParaRPr>
          </a:p>
          <a:p>
            <a:pPr marL="342900" lvl="0" indent="-215900" algn="ctr" rtl="0">
              <a:spcBef>
                <a:spcPts val="400"/>
              </a:spcBef>
              <a:spcAft>
                <a:spcPts val="0"/>
              </a:spcAft>
              <a:buClr>
                <a:srgbClr val="B60225"/>
              </a:buClr>
              <a:buSzPts val="2000"/>
              <a:buFont typeface="Arial"/>
              <a:buNone/>
            </a:pPr>
            <a:endParaRPr sz="2000">
              <a:solidFill>
                <a:schemeClr val="dk1"/>
              </a:solidFill>
            </a:endParaRPr>
          </a:p>
          <a:p>
            <a:pPr marL="0" lvl="0" indent="0" algn="ctr" rtl="0">
              <a:spcBef>
                <a:spcPts val="400"/>
              </a:spcBef>
              <a:spcAft>
                <a:spcPts val="0"/>
              </a:spcAft>
              <a:buClr>
                <a:srgbClr val="B60225"/>
              </a:buClr>
              <a:buSzPts val="2000"/>
              <a:buNone/>
            </a:pPr>
            <a:endParaRPr sz="2000">
              <a:solidFill>
                <a:schemeClr val="dk1"/>
              </a:solidFill>
            </a:endParaRPr>
          </a:p>
          <a:p>
            <a:pPr marL="0" lvl="0" indent="0" algn="ctr" rtl="0">
              <a:spcBef>
                <a:spcPts val="400"/>
              </a:spcBef>
              <a:spcAft>
                <a:spcPts val="0"/>
              </a:spcAft>
              <a:buClr>
                <a:srgbClr val="B60225"/>
              </a:buClr>
              <a:buSzPts val="2000"/>
              <a:buNone/>
            </a:pPr>
            <a:endParaRPr sz="2000">
              <a:solidFill>
                <a:schemeClr val="dk1"/>
              </a:solidFill>
            </a:endParaRPr>
          </a:p>
          <a:p>
            <a:pPr marL="0" lvl="0" indent="0" algn="ctr" rtl="0">
              <a:spcBef>
                <a:spcPts val="400"/>
              </a:spcBef>
              <a:spcAft>
                <a:spcPts val="0"/>
              </a:spcAft>
              <a:buClr>
                <a:srgbClr val="B60225"/>
              </a:buClr>
              <a:buSzPts val="2000"/>
              <a:buNone/>
            </a:pPr>
            <a:endParaRPr sz="2000">
              <a:solidFill>
                <a:schemeClr val="dk1"/>
              </a:solidFill>
            </a:endParaRPr>
          </a:p>
          <a:p>
            <a:pPr marL="342900" lvl="0" indent="-215900" algn="ctr" rtl="0">
              <a:spcBef>
                <a:spcPts val="400"/>
              </a:spcBef>
              <a:spcAft>
                <a:spcPts val="0"/>
              </a:spcAft>
              <a:buClr>
                <a:srgbClr val="B60225"/>
              </a:buClr>
              <a:buSzPts val="2000"/>
              <a:buFont typeface="Arial"/>
              <a:buNone/>
            </a:pPr>
            <a:endParaRPr sz="2000">
              <a:solidFill>
                <a:schemeClr val="dk1"/>
              </a:solidFill>
            </a:endParaRPr>
          </a:p>
          <a:p>
            <a:pPr marL="342900" lvl="0" indent="-215900" algn="l" rtl="0">
              <a:spcBef>
                <a:spcPts val="400"/>
              </a:spcBef>
              <a:spcAft>
                <a:spcPts val="0"/>
              </a:spcAft>
              <a:buClr>
                <a:srgbClr val="B60225"/>
              </a:buClr>
              <a:buSzPts val="2000"/>
              <a:buFont typeface="Arial"/>
              <a:buNone/>
            </a:pPr>
            <a:endParaRPr sz="2000">
              <a:solidFill>
                <a:schemeClr val="dk1"/>
              </a:solidFill>
            </a:endParaRPr>
          </a:p>
          <a:p>
            <a:pPr marL="342900" lvl="0" indent="-190500" algn="l" rtl="0">
              <a:spcBef>
                <a:spcPts val="480"/>
              </a:spcBef>
              <a:spcAft>
                <a:spcPts val="0"/>
              </a:spcAft>
              <a:buClr>
                <a:srgbClr val="B60225"/>
              </a:buClr>
              <a:buSzPts val="2400"/>
              <a:buFont typeface="Arial"/>
              <a:buNone/>
            </a:pPr>
            <a:endParaRPr sz="2400">
              <a:solidFill>
                <a:schemeClr val="dk1"/>
              </a:solidFill>
            </a:endParaRPr>
          </a:p>
          <a:p>
            <a:pPr marL="0" lvl="0" indent="0" algn="l" rtl="0">
              <a:spcBef>
                <a:spcPts val="480"/>
              </a:spcBef>
              <a:spcAft>
                <a:spcPts val="0"/>
              </a:spcAft>
              <a:buClr>
                <a:schemeClr val="dk1"/>
              </a:buClr>
              <a:buSzPts val="2400"/>
              <a:buNone/>
            </a:pPr>
            <a:r>
              <a:rPr lang="en-US" sz="2400">
                <a:solidFill>
                  <a:schemeClr val="dk1"/>
                </a:solidFill>
              </a:rPr>
              <a:t>                                                                         </a:t>
            </a:r>
            <a:endParaRPr sz="2400"/>
          </a:p>
          <a:p>
            <a:pPr marL="342900" lvl="0" indent="-342900" algn="ctr" rtl="0">
              <a:spcBef>
                <a:spcPts val="480"/>
              </a:spcBef>
              <a:spcAft>
                <a:spcPts val="0"/>
              </a:spcAft>
              <a:buClr>
                <a:srgbClr val="B60225"/>
              </a:buClr>
              <a:buSzPts val="2400"/>
              <a:buFont typeface="Helvetica Neue"/>
              <a:buNone/>
            </a:pPr>
            <a:endParaRPr sz="2400"/>
          </a:p>
        </p:txBody>
      </p:sp>
      <p:pic>
        <p:nvPicPr>
          <p:cNvPr id="111" name="Google Shape;111;p8"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112" name="Google Shape;112;p8"/>
          <p:cNvPicPr preferRelativeResize="0"/>
          <p:nvPr/>
        </p:nvPicPr>
        <p:blipFill rotWithShape="1">
          <a:blip r:embed="rId6">
            <a:alphaModFix/>
          </a:blip>
          <a:srcRect/>
          <a:stretch/>
        </p:blipFill>
        <p:spPr>
          <a:xfrm>
            <a:off x="5212716" y="2466054"/>
            <a:ext cx="3290568" cy="2192341"/>
          </a:xfrm>
          <a:prstGeom prst="rect">
            <a:avLst/>
          </a:prstGeom>
          <a:noFill/>
          <a:ln>
            <a:noFill/>
          </a:ln>
        </p:spPr>
      </p:pic>
      <p:pic>
        <p:nvPicPr>
          <p:cNvPr id="6" name="Recorded Sound">
            <a:hlinkClick r:id="" action="ppaction://media"/>
            <a:extLst>
              <a:ext uri="{FF2B5EF4-FFF2-40B4-BE49-F238E27FC236}">
                <a16:creationId xmlns:a16="http://schemas.microsoft.com/office/drawing/2014/main" id="{59CC0CDB-EEE5-6A5C-1E0E-3B523A8799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7264" y="50685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9"/>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On- site Intensives</a:t>
            </a:r>
            <a:endParaRPr/>
          </a:p>
        </p:txBody>
      </p:sp>
      <p:sp>
        <p:nvSpPr>
          <p:cNvPr id="118" name="Google Shape;118;p9"/>
          <p:cNvSpPr txBox="1">
            <a:spLocks noGrp="1"/>
          </p:cNvSpPr>
          <p:nvPr>
            <p:ph type="body" idx="2"/>
          </p:nvPr>
        </p:nvSpPr>
        <p:spPr>
          <a:xfrm>
            <a:off x="175987" y="1338502"/>
            <a:ext cx="7727700" cy="4401600"/>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FF0000"/>
              </a:buClr>
              <a:buSzPts val="1800"/>
              <a:buFont typeface="Helvetica Neue"/>
              <a:buNone/>
            </a:pPr>
            <a:r>
              <a:rPr lang="en-US" sz="1800" b="1" dirty="0">
                <a:solidFill>
                  <a:srgbClr val="FF0000"/>
                </a:solidFill>
              </a:rPr>
              <a:t> </a:t>
            </a:r>
            <a:r>
              <a:rPr lang="en-US" sz="1800" b="1" dirty="0">
                <a:solidFill>
                  <a:srgbClr val="C00000"/>
                </a:solidFill>
              </a:rPr>
              <a:t>On-Site Intensives</a:t>
            </a:r>
            <a:endParaRPr dirty="0"/>
          </a:p>
          <a:p>
            <a:pPr marL="342900" lvl="0" indent="-342900" algn="ctr" rtl="0">
              <a:spcBef>
                <a:spcPts val="360"/>
              </a:spcBef>
              <a:spcAft>
                <a:spcPts val="0"/>
              </a:spcAft>
              <a:buClr>
                <a:srgbClr val="B60225"/>
              </a:buClr>
              <a:buSzPts val="1800"/>
              <a:buFont typeface="Helvetica Neue"/>
              <a:buNone/>
            </a:pPr>
            <a:endParaRPr sz="1800" dirty="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dirty="0">
                <a:solidFill>
                  <a:schemeClr val="dk1"/>
                </a:solidFill>
              </a:rPr>
              <a:t>•Two to four on site sessions per semester per course (Core courses are usually offered fully online)</a:t>
            </a:r>
            <a:endParaRPr dirty="0"/>
          </a:p>
          <a:p>
            <a:pPr marL="342900" lvl="0" indent="-342900" algn="ctr" rtl="0">
              <a:spcBef>
                <a:spcPts val="360"/>
              </a:spcBef>
              <a:spcAft>
                <a:spcPts val="0"/>
              </a:spcAft>
              <a:buClr>
                <a:srgbClr val="B60225"/>
              </a:buClr>
              <a:buSzPts val="1800"/>
              <a:buFont typeface="Helvetica Neue"/>
              <a:buNone/>
            </a:pPr>
            <a:endParaRPr sz="1800" dirty="0">
              <a:solidFill>
                <a:schemeClr val="dk1"/>
              </a:solidFill>
            </a:endParaRPr>
          </a:p>
          <a:p>
            <a:pPr marL="342900" lvl="0" indent="-342900" algn="ctr" rtl="0">
              <a:spcBef>
                <a:spcPts val="360"/>
              </a:spcBef>
              <a:spcAft>
                <a:spcPts val="0"/>
              </a:spcAft>
              <a:buClr>
                <a:schemeClr val="dk1"/>
              </a:buClr>
              <a:buSzPts val="1800"/>
              <a:buFont typeface="Arial"/>
              <a:buChar char="•"/>
            </a:pPr>
            <a:r>
              <a:rPr lang="en-US" sz="1800" dirty="0">
                <a:solidFill>
                  <a:schemeClr val="dk1"/>
                </a:solidFill>
              </a:rPr>
              <a:t>On site sessions take place on weekdays from 9AM to 12PM and/or 1PM to 4PM (times may be adjusted per Faculty request)</a:t>
            </a:r>
            <a:endParaRPr sz="1800" dirty="0">
              <a:solidFill>
                <a:schemeClr val="dk1"/>
              </a:solidFill>
            </a:endParaRPr>
          </a:p>
          <a:p>
            <a:pPr marL="342900" lvl="0" indent="0" algn="ctr" rtl="0">
              <a:spcBef>
                <a:spcPts val="360"/>
              </a:spcBef>
              <a:spcAft>
                <a:spcPts val="0"/>
              </a:spcAft>
              <a:buNone/>
            </a:pPr>
            <a:endParaRPr sz="1800" dirty="0">
              <a:solidFill>
                <a:schemeClr val="dk1"/>
              </a:solidFill>
            </a:endParaRPr>
          </a:p>
          <a:p>
            <a:pPr marL="342900" lvl="0" indent="-342900" algn="ctr" rtl="0">
              <a:spcBef>
                <a:spcPts val="360"/>
              </a:spcBef>
              <a:spcAft>
                <a:spcPts val="0"/>
              </a:spcAft>
              <a:buClr>
                <a:schemeClr val="dk1"/>
              </a:buClr>
              <a:buSzPts val="1800"/>
              <a:buChar char="•"/>
            </a:pPr>
            <a:r>
              <a:rPr lang="en-US" sz="1800" dirty="0">
                <a:solidFill>
                  <a:schemeClr val="dk1"/>
                </a:solidFill>
              </a:rPr>
              <a:t>Advanced Health Assessment has a minimum of 3 onsite days</a:t>
            </a:r>
            <a:endParaRPr sz="1800" dirty="0">
              <a:solidFill>
                <a:schemeClr val="dk1"/>
              </a:solidFill>
            </a:endParaRPr>
          </a:p>
          <a:p>
            <a:pPr marL="342900" lvl="0" indent="-342900" algn="ctr" rtl="0">
              <a:spcBef>
                <a:spcPts val="360"/>
              </a:spcBef>
              <a:spcAft>
                <a:spcPts val="0"/>
              </a:spcAft>
              <a:buClr>
                <a:srgbClr val="B60225"/>
              </a:buClr>
              <a:buSzPts val="1800"/>
              <a:buFont typeface="Helvetica Neue"/>
              <a:buNone/>
            </a:pPr>
            <a:endParaRPr sz="1800" dirty="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dirty="0">
                <a:solidFill>
                  <a:schemeClr val="dk1"/>
                </a:solidFill>
              </a:rPr>
              <a:t>•Collaborative Learning Environment</a:t>
            </a:r>
            <a:endParaRPr dirty="0"/>
          </a:p>
          <a:p>
            <a:pPr marL="342900" lvl="0" indent="-342900" algn="ctr" rtl="0">
              <a:spcBef>
                <a:spcPts val="360"/>
              </a:spcBef>
              <a:spcAft>
                <a:spcPts val="0"/>
              </a:spcAft>
              <a:buClr>
                <a:srgbClr val="B60225"/>
              </a:buClr>
              <a:buSzPts val="1800"/>
              <a:buFont typeface="Helvetica Neue"/>
              <a:buNone/>
            </a:pPr>
            <a:endParaRPr sz="1800" dirty="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dirty="0">
                <a:solidFill>
                  <a:schemeClr val="dk1"/>
                </a:solidFill>
              </a:rPr>
              <a:t>•Team Based Learning</a:t>
            </a:r>
            <a:endParaRPr dirty="0"/>
          </a:p>
          <a:p>
            <a:pPr marL="342900" lvl="0" indent="-342900" algn="ctr" rtl="0">
              <a:spcBef>
                <a:spcPts val="360"/>
              </a:spcBef>
              <a:spcAft>
                <a:spcPts val="0"/>
              </a:spcAft>
              <a:buClr>
                <a:srgbClr val="B60225"/>
              </a:buClr>
              <a:buSzPts val="1800"/>
              <a:buFont typeface="Helvetica Neue"/>
              <a:buNone/>
            </a:pPr>
            <a:endParaRPr sz="1800" dirty="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dirty="0">
                <a:solidFill>
                  <a:schemeClr val="dk1"/>
                </a:solidFill>
              </a:rPr>
              <a:t>•Guest Lecturers</a:t>
            </a:r>
            <a:endParaRPr dirty="0"/>
          </a:p>
          <a:p>
            <a:pPr marL="342900" lvl="0" indent="-342900" algn="l" rtl="0">
              <a:spcBef>
                <a:spcPts val="360"/>
              </a:spcBef>
              <a:spcAft>
                <a:spcPts val="0"/>
              </a:spcAft>
              <a:buClr>
                <a:srgbClr val="B60225"/>
              </a:buClr>
              <a:buSzPts val="1800"/>
              <a:buFont typeface="Helvetica Neue"/>
              <a:buNone/>
            </a:pPr>
            <a:endParaRPr sz="1800" dirty="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dirty="0">
                <a:solidFill>
                  <a:schemeClr val="dk1"/>
                </a:solidFill>
              </a:rPr>
              <a:t>•Development of a Project Proposal</a:t>
            </a:r>
            <a:endParaRPr dirty="0"/>
          </a:p>
          <a:p>
            <a:pPr marL="342900" lvl="0" indent="-342900" algn="ctr" rtl="0">
              <a:spcBef>
                <a:spcPts val="220"/>
              </a:spcBef>
              <a:spcAft>
                <a:spcPts val="0"/>
              </a:spcAft>
              <a:buClr>
                <a:srgbClr val="B60225"/>
              </a:buClr>
              <a:buSzPts val="1100"/>
              <a:buFont typeface="Helvetica Neue"/>
              <a:buNone/>
            </a:pPr>
            <a:endParaRPr sz="1100" dirty="0"/>
          </a:p>
        </p:txBody>
      </p:sp>
      <p:pic>
        <p:nvPicPr>
          <p:cNvPr id="119" name="Google Shape;119;p9"/>
          <p:cNvPicPr preferRelativeResize="0"/>
          <p:nvPr/>
        </p:nvPicPr>
        <p:blipFill rotWithShape="1">
          <a:blip r:embed="rId5">
            <a:alphaModFix/>
          </a:blip>
          <a:srcRect/>
          <a:stretch/>
        </p:blipFill>
        <p:spPr>
          <a:xfrm>
            <a:off x="5991453" y="3539302"/>
            <a:ext cx="2576474" cy="2389600"/>
          </a:xfrm>
          <a:prstGeom prst="rect">
            <a:avLst/>
          </a:prstGeom>
          <a:noFill/>
          <a:ln>
            <a:noFill/>
          </a:ln>
        </p:spPr>
      </p:pic>
      <p:pic>
        <p:nvPicPr>
          <p:cNvPr id="5" name="Recorded Sound">
            <a:hlinkClick r:id="" action="ppaction://media"/>
            <a:extLst>
              <a:ext uri="{FF2B5EF4-FFF2-40B4-BE49-F238E27FC236}">
                <a16:creationId xmlns:a16="http://schemas.microsoft.com/office/drawing/2014/main" id="{37FBB545-F068-F47F-82F9-B4967A12C2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3127" y="51461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tony Brook Universit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BP Slide Show for Orientation 201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1491</Words>
  <Application>Microsoft Office PowerPoint</Application>
  <PresentationFormat>On-screen Show (4:3)</PresentationFormat>
  <Paragraphs>252</Paragraphs>
  <Slides>21</Slides>
  <Notes>21</Notes>
  <HiddenSlides>0</HiddenSlides>
  <MMClips>21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Century Schoolbook</vt:lpstr>
      <vt:lpstr>Courier New</vt:lpstr>
      <vt:lpstr>Merriweather Sans</vt:lpstr>
      <vt:lpstr>Helvetica Neue</vt:lpstr>
      <vt:lpstr>Calibri</vt:lpstr>
      <vt:lpstr>Stony Brook University</vt:lpstr>
      <vt:lpstr>BBP Slide Show for Orientation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Kavazanjian</dc:creator>
  <cp:lastModifiedBy>Jara, Silvana</cp:lastModifiedBy>
  <cp:revision>4</cp:revision>
  <dcterms:created xsi:type="dcterms:W3CDTF">2013-07-15T16:31:52Z</dcterms:created>
  <dcterms:modified xsi:type="dcterms:W3CDTF">2022-10-21T19:10:25Z</dcterms:modified>
</cp:coreProperties>
</file>