
<file path=[Content_Types].xml><?xml version="1.0" encoding="utf-8"?>
<Types xmlns="http://schemas.openxmlformats.org/package/2006/content-types">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9"/>
  </p:notesMasterIdLst>
  <p:sldIdLst>
    <p:sldId id="256" r:id="rId5"/>
    <p:sldId id="257" r:id="rId6"/>
    <p:sldId id="259" r:id="rId7"/>
    <p:sldId id="270" r:id="rId8"/>
    <p:sldId id="272" r:id="rId9"/>
    <p:sldId id="261" r:id="rId10"/>
    <p:sldId id="262" r:id="rId11"/>
    <p:sldId id="271" r:id="rId12"/>
    <p:sldId id="275" r:id="rId13"/>
    <p:sldId id="282" r:id="rId14"/>
    <p:sldId id="274" r:id="rId15"/>
    <p:sldId id="278" r:id="rId16"/>
    <p:sldId id="277" r:id="rId17"/>
    <p:sldId id="260" r:id="rId1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192">
          <p15:clr>
            <a:srgbClr val="A4A3A4"/>
          </p15:clr>
        </p15:guide>
        <p15:guide id="4" orient="horz" pos="252">
          <p15:clr>
            <a:srgbClr val="A4A3A4"/>
          </p15:clr>
        </p15:guide>
        <p15:guide id="5" pos="36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2" roundtripDataSignature="AMtx7mhgLUiv8GCfRagTCLD8GJbf0RItoQ=="/>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hristina Lofaso" initial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8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57978B8-B9CF-44B9-AC75-05A7746FB8B4}">
  <a:tblStyle styleId="{757978B8-B9CF-44B9-AC75-05A7746FB8B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9A245BEF-F936-442A-A9B7-956655709D5D}" styleName="Table_1">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9EFF7"/>
          </a:solidFill>
        </a:fill>
      </a:tcStyle>
    </a:wholeTbl>
    <a:band1H>
      <a:tcTxStyle/>
      <a:tcStyle>
        <a:tcBdr/>
        <a:fill>
          <a:solidFill>
            <a:srgbClr val="D0DEEF"/>
          </a:solidFill>
        </a:fill>
      </a:tcStyle>
    </a:band1H>
    <a:band2H>
      <a:tcTxStyle/>
      <a:tcStyle>
        <a:tcBdr/>
      </a:tcStyle>
    </a:band2H>
    <a:band1V>
      <a:tcTxStyle/>
      <a:tcStyle>
        <a:tcBdr/>
        <a:fill>
          <a:solidFill>
            <a:srgbClr val="D0DEEF"/>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367856DD-9E7E-4236-82A7-A29D8040B056}" styleName="Table_2">
    <a:wholeTbl>
      <a:tcTxStyle b="off" i="off">
        <a:font>
          <a:latin typeface="Calibri"/>
          <a:ea typeface="Calibri"/>
          <a:cs typeface="Calibri"/>
        </a:font>
        <a:schemeClr val="dk1"/>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3"/>
              </a:solidFill>
              <a:prstDash val="solid"/>
              <a:round/>
              <a:headEnd type="none" w="sm" len="sm"/>
              <a:tailEnd type="none" w="sm" len="sm"/>
            </a:ln>
          </a:top>
          <a:bottom>
            <a:ln w="9525" cap="flat" cmpd="sng">
              <a:solidFill>
                <a:schemeClr val="accent3"/>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1V>
    <a:band2V>
      <a:tcTxStyle/>
      <a:tcStyle>
        <a:tcBdr>
          <a:left>
            <a:ln w="9525" cap="flat" cmpd="sng">
              <a:solidFill>
                <a:schemeClr val="accent3"/>
              </a:solidFill>
              <a:prstDash val="solid"/>
              <a:round/>
              <a:headEnd type="none" w="sm" len="sm"/>
              <a:tailEnd type="none" w="sm" len="sm"/>
            </a:ln>
          </a:left>
          <a:right>
            <a:ln w="9525" cap="flat" cmpd="sng">
              <a:solidFill>
                <a:schemeClr val="accent3"/>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3"/>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3"/>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623" autoAdjust="0"/>
    <p:restoredTop sz="94676"/>
  </p:normalViewPr>
  <p:slideViewPr>
    <p:cSldViewPr snapToGrid="0">
      <p:cViewPr varScale="1">
        <p:scale>
          <a:sx n="98" d="100"/>
          <a:sy n="98" d="100"/>
        </p:scale>
        <p:origin x="84" y="906"/>
      </p:cViewPr>
      <p:guideLst>
        <p:guide orient="horz" pos="1620"/>
        <p:guide pos="2880"/>
        <p:guide pos="192"/>
        <p:guide orient="horz" pos="252"/>
        <p:guide pos="3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customschemas.google.com/relationships/presentationmetadata" Target="meta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1"/>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L="914400" marR="0" lvl="1"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2pPr>
            <a:lvl3pPr marL="1371600" marR="0" lvl="2"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3pPr>
            <a:lvl4pPr marL="1828800" marR="0" lvl="3"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4pPr>
            <a:lvl5pPr marL="2286000" marR="0" lvl="4" indent="-22860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Verdana"/>
                <a:ea typeface="Verdana"/>
                <a:cs typeface="Verdana"/>
                <a:sym typeface="Verdana"/>
              </a:defRPr>
            </a:lvl1pPr>
            <a:lvl2pPr marR="0" lvl="1"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35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Verdana"/>
                <a:ea typeface="Verdana"/>
                <a:cs typeface="Verdana"/>
                <a:sym typeface="Verdana"/>
              </a:rPr>
              <a:t>‹#›</a:t>
            </a:fld>
            <a:endParaRPr sz="1200" b="0" i="0" u="none" strike="noStrike" cap="none">
              <a:solidFill>
                <a:schemeClr val="dk1"/>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 name="Google Shape;80;p1: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81" name="Google Shape;81;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lang="en-US"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649692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extLst>
      <p:ext uri="{BB962C8B-B14F-4D97-AF65-F5344CB8AC3E}">
        <p14:creationId xmlns:p14="http://schemas.microsoft.com/office/powerpoint/2010/main" val="8169627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extLst>
      <p:ext uri="{BB962C8B-B14F-4D97-AF65-F5344CB8AC3E}">
        <p14:creationId xmlns:p14="http://schemas.microsoft.com/office/powerpoint/2010/main" val="7991762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extLst>
      <p:ext uri="{BB962C8B-B14F-4D97-AF65-F5344CB8AC3E}">
        <p14:creationId xmlns:p14="http://schemas.microsoft.com/office/powerpoint/2010/main" val="27184621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4" name="Google Shape;124;p5: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25" name="Google Shape;12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Google Shape;88;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 name="Google Shape;89;p2: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90" name="Google Shape;90;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5" name="Google Shape;115;p4: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16" name="Google Shape;11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7997533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extLst>
      <p:ext uri="{BB962C8B-B14F-4D97-AF65-F5344CB8AC3E}">
        <p14:creationId xmlns:p14="http://schemas.microsoft.com/office/powerpoint/2010/main" val="217035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6: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900" dirty="0"/>
          </a:p>
        </p:txBody>
      </p:sp>
      <p:sp>
        <p:nvSpPr>
          <p:cNvPr id="134" name="Google Shape;134;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extLst>
      <p:ext uri="{BB962C8B-B14F-4D97-AF65-F5344CB8AC3E}">
        <p14:creationId xmlns:p14="http://schemas.microsoft.com/office/powerpoint/2010/main" val="290871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7:notes"/>
          <p:cNvSpPr txBox="1">
            <a:spLocks noGrp="1"/>
          </p:cNvSpPr>
          <p:nvPr>
            <p:ph type="body" idx="1"/>
          </p:nvPr>
        </p:nvSpPr>
        <p:spPr>
          <a:xfrm>
            <a:off x="685800" y="4400549"/>
            <a:ext cx="5486400" cy="3600451"/>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 name="Google Shape;148;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extLst>
      <p:ext uri="{BB962C8B-B14F-4D97-AF65-F5344CB8AC3E}">
        <p14:creationId xmlns:p14="http://schemas.microsoft.com/office/powerpoint/2010/main" val="38439705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BU Title Slide">
  <p:cSld name="SBU Title Slide">
    <p:spTree>
      <p:nvGrpSpPr>
        <p:cNvPr id="1" name="Shape 12"/>
        <p:cNvGrpSpPr/>
        <p:nvPr/>
      </p:nvGrpSpPr>
      <p:grpSpPr>
        <a:xfrm>
          <a:off x="0" y="0"/>
          <a:ext cx="0" cy="0"/>
          <a:chOff x="0" y="0"/>
          <a:chExt cx="0" cy="0"/>
        </a:xfrm>
      </p:grpSpPr>
      <p:cxnSp>
        <p:nvCxnSpPr>
          <p:cNvPr id="13" name="Google Shape;13;p16"/>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BU Text-3 Photos">
  <p:cSld name="SBU Text-3 Photos">
    <p:spTree>
      <p:nvGrpSpPr>
        <p:cNvPr id="1" name="Shape 50"/>
        <p:cNvGrpSpPr/>
        <p:nvPr/>
      </p:nvGrpSpPr>
      <p:grpSpPr>
        <a:xfrm>
          <a:off x="0" y="0"/>
          <a:ext cx="0" cy="0"/>
          <a:chOff x="0" y="0"/>
          <a:chExt cx="0" cy="0"/>
        </a:xfrm>
      </p:grpSpPr>
      <p:sp>
        <p:nvSpPr>
          <p:cNvPr id="51" name="Google Shape;51;p25"/>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2" name="Google Shape;52;p25"/>
          <p:cNvSpPr>
            <a:spLocks noGrp="1"/>
          </p:cNvSpPr>
          <p:nvPr>
            <p:ph type="pic" idx="2"/>
          </p:nvPr>
        </p:nvSpPr>
        <p:spPr>
          <a:xfrm>
            <a:off x="3723085" y="834083"/>
            <a:ext cx="2323852" cy="3318652"/>
          </a:xfrm>
          <a:prstGeom prst="rect">
            <a:avLst/>
          </a:prstGeom>
          <a:solidFill>
            <a:srgbClr val="F2F2F2"/>
          </a:solidFill>
          <a:ln>
            <a:noFill/>
          </a:ln>
        </p:spPr>
      </p:sp>
      <p:sp>
        <p:nvSpPr>
          <p:cNvPr id="53" name="Google Shape;53;p25"/>
          <p:cNvSpPr>
            <a:spLocks noGrp="1"/>
          </p:cNvSpPr>
          <p:nvPr>
            <p:ph type="pic" idx="3"/>
          </p:nvPr>
        </p:nvSpPr>
        <p:spPr>
          <a:xfrm>
            <a:off x="6189636" y="834083"/>
            <a:ext cx="2334558" cy="1580941"/>
          </a:xfrm>
          <a:prstGeom prst="rect">
            <a:avLst/>
          </a:prstGeom>
          <a:solidFill>
            <a:srgbClr val="F2F2F2"/>
          </a:solidFill>
          <a:ln>
            <a:noFill/>
          </a:ln>
        </p:spPr>
      </p:sp>
      <p:sp>
        <p:nvSpPr>
          <p:cNvPr id="54" name="Google Shape;54;p25"/>
          <p:cNvSpPr>
            <a:spLocks noGrp="1"/>
          </p:cNvSpPr>
          <p:nvPr>
            <p:ph type="pic" idx="4"/>
          </p:nvPr>
        </p:nvSpPr>
        <p:spPr>
          <a:xfrm>
            <a:off x="6189636" y="2578715"/>
            <a:ext cx="2328716" cy="1574020"/>
          </a:xfrm>
          <a:prstGeom prst="rect">
            <a:avLst/>
          </a:prstGeom>
          <a:solidFill>
            <a:srgbClr val="F2F2F2"/>
          </a:solidFill>
          <a:ln>
            <a:noFill/>
          </a:ln>
        </p:spPr>
      </p:sp>
      <p:sp>
        <p:nvSpPr>
          <p:cNvPr id="55" name="Google Shape;55;p25"/>
          <p:cNvSpPr txBox="1">
            <a:spLocks noGrp="1"/>
          </p:cNvSpPr>
          <p:nvPr>
            <p:ph type="body" idx="5"/>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56" name="Google Shape;56;p25"/>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BU 3 Photos">
  <p:cSld name="SBU 3 Photos">
    <p:spTree>
      <p:nvGrpSpPr>
        <p:cNvPr id="1" name="Shape 57"/>
        <p:cNvGrpSpPr/>
        <p:nvPr/>
      </p:nvGrpSpPr>
      <p:grpSpPr>
        <a:xfrm>
          <a:off x="0" y="0"/>
          <a:ext cx="0" cy="0"/>
          <a:chOff x="0" y="0"/>
          <a:chExt cx="0" cy="0"/>
        </a:xfrm>
      </p:grpSpPr>
      <p:sp>
        <p:nvSpPr>
          <p:cNvPr id="58" name="Google Shape;58;p26"/>
          <p:cNvSpPr txBox="1">
            <a:spLocks noGrp="1"/>
          </p:cNvSpPr>
          <p:nvPr>
            <p:ph type="title"/>
          </p:nvPr>
        </p:nvSpPr>
        <p:spPr>
          <a:xfrm>
            <a:off x="1546525" y="712677"/>
            <a:ext cx="6418318" cy="629548"/>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9" name="Google Shape;59;p26"/>
          <p:cNvSpPr>
            <a:spLocks noGrp="1"/>
          </p:cNvSpPr>
          <p:nvPr>
            <p:ph type="pic" idx="2"/>
          </p:nvPr>
        </p:nvSpPr>
        <p:spPr>
          <a:xfrm>
            <a:off x="1639147" y="1415679"/>
            <a:ext cx="1827600" cy="2616590"/>
          </a:xfrm>
          <a:prstGeom prst="rect">
            <a:avLst/>
          </a:prstGeom>
          <a:solidFill>
            <a:srgbClr val="F2F2F2"/>
          </a:solidFill>
          <a:ln>
            <a:noFill/>
          </a:ln>
        </p:spPr>
      </p:sp>
      <p:sp>
        <p:nvSpPr>
          <p:cNvPr id="60" name="Google Shape;60;p26"/>
          <p:cNvSpPr>
            <a:spLocks noGrp="1"/>
          </p:cNvSpPr>
          <p:nvPr>
            <p:ph type="pic" idx="3"/>
          </p:nvPr>
        </p:nvSpPr>
        <p:spPr>
          <a:xfrm>
            <a:off x="5725471" y="1416158"/>
            <a:ext cx="1827600" cy="2616590"/>
          </a:xfrm>
          <a:prstGeom prst="rect">
            <a:avLst/>
          </a:prstGeom>
          <a:solidFill>
            <a:srgbClr val="F2F2F2"/>
          </a:solidFill>
          <a:ln>
            <a:noFill/>
          </a:ln>
        </p:spPr>
      </p:sp>
      <p:sp>
        <p:nvSpPr>
          <p:cNvPr id="61" name="Google Shape;61;p26"/>
          <p:cNvSpPr>
            <a:spLocks noGrp="1"/>
          </p:cNvSpPr>
          <p:nvPr>
            <p:ph type="pic" idx="4"/>
          </p:nvPr>
        </p:nvSpPr>
        <p:spPr>
          <a:xfrm>
            <a:off x="3672930" y="1415679"/>
            <a:ext cx="1827600" cy="2616590"/>
          </a:xfrm>
          <a:prstGeom prst="rect">
            <a:avLst/>
          </a:prstGeom>
          <a:solidFill>
            <a:srgbClr val="F2F2F2"/>
          </a:solidFill>
          <a:ln>
            <a:noFill/>
          </a:ln>
        </p:spPr>
      </p:sp>
      <p:sp>
        <p:nvSpPr>
          <p:cNvPr id="62" name="Google Shape;62;p26"/>
          <p:cNvSpPr txBox="1">
            <a:spLocks noGrp="1"/>
          </p:cNvSpPr>
          <p:nvPr>
            <p:ph type="body" idx="1"/>
          </p:nvPr>
        </p:nvSpPr>
        <p:spPr>
          <a:xfrm>
            <a:off x="1639147" y="4094029"/>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3" name="Google Shape;63;p26"/>
          <p:cNvSpPr txBox="1">
            <a:spLocks noGrp="1"/>
          </p:cNvSpPr>
          <p:nvPr>
            <p:ph type="body" idx="5"/>
          </p:nvPr>
        </p:nvSpPr>
        <p:spPr>
          <a:xfrm>
            <a:off x="3672930"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4" name="Google Shape;64;p26"/>
          <p:cNvSpPr txBox="1">
            <a:spLocks noGrp="1"/>
          </p:cNvSpPr>
          <p:nvPr>
            <p:ph type="body" idx="6"/>
          </p:nvPr>
        </p:nvSpPr>
        <p:spPr>
          <a:xfrm>
            <a:off x="5725471" y="4097144"/>
            <a:ext cx="1827600" cy="355766"/>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BU Text 1 Chart">
  <p:cSld name="SBU Text 1 Chart">
    <p:spTree>
      <p:nvGrpSpPr>
        <p:cNvPr id="1" name="Shape 65"/>
        <p:cNvGrpSpPr/>
        <p:nvPr/>
      </p:nvGrpSpPr>
      <p:grpSpPr>
        <a:xfrm>
          <a:off x="0" y="0"/>
          <a:ext cx="0" cy="0"/>
          <a:chOff x="0" y="0"/>
          <a:chExt cx="0" cy="0"/>
        </a:xfrm>
      </p:grpSpPr>
      <p:sp>
        <p:nvSpPr>
          <p:cNvPr id="66" name="Google Shape;66;p27"/>
          <p:cNvSpPr txBox="1">
            <a:spLocks noGrp="1"/>
          </p:cNvSpPr>
          <p:nvPr>
            <p:ph type="title"/>
          </p:nvPr>
        </p:nvSpPr>
        <p:spPr>
          <a:xfrm>
            <a:off x="521802"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7" name="Google Shape;67;p27"/>
          <p:cNvSpPr>
            <a:spLocks noGrp="1"/>
          </p:cNvSpPr>
          <p:nvPr>
            <p:ph type="chart" idx="2"/>
          </p:nvPr>
        </p:nvSpPr>
        <p:spPr>
          <a:xfrm>
            <a:off x="3713357" y="856255"/>
            <a:ext cx="4803775" cy="3258545"/>
          </a:xfrm>
          <a:prstGeom prst="rect">
            <a:avLst/>
          </a:prstGeom>
          <a:solidFill>
            <a:srgbClr val="F2F2F2"/>
          </a:solidFill>
          <a:ln>
            <a:noFill/>
          </a:ln>
        </p:spPr>
        <p:txBody>
          <a:bodyPr spcFirstLastPara="1" wrap="square" lIns="91425" tIns="45700" rIns="91425" bIns="45700" anchor="t" anchorCtr="0">
            <a:noAutofit/>
          </a:bodyPr>
          <a:lstStyle>
            <a:lvl1pPr marR="0" lvl="0" algn="l" rtl="0">
              <a:lnSpc>
                <a:spcPct val="9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R="0" lvl="1" algn="l" rtl="0">
              <a:lnSpc>
                <a:spcPct val="90000"/>
              </a:lnSpc>
              <a:spcBef>
                <a:spcPts val="375"/>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R="0" lvl="2" algn="l" rtl="0">
              <a:lnSpc>
                <a:spcPct val="90000"/>
              </a:lnSpc>
              <a:spcBef>
                <a:spcPts val="375"/>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R="0" lvl="3"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4pPr>
            <a:lvl5pPr marR="0" lvl="4"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5pPr>
            <a:lvl6pPr marR="0" lvl="5"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6pPr>
            <a:lvl7pPr marR="0" lvl="6"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7pPr>
            <a:lvl8pPr marR="0" lvl="7"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8pPr>
            <a:lvl9pPr marR="0" lvl="8" algn="l" rtl="0">
              <a:lnSpc>
                <a:spcPct val="90000"/>
              </a:lnSpc>
              <a:spcBef>
                <a:spcPts val="375"/>
              </a:spcBef>
              <a:spcAft>
                <a:spcPts val="0"/>
              </a:spcAft>
              <a:buClr>
                <a:schemeClr val="dk1"/>
              </a:buClr>
              <a:buSzPts val="1350"/>
              <a:buFont typeface="Arial"/>
              <a:buChar char="•"/>
              <a:defRPr sz="1350" b="0" i="0" u="none" strike="noStrike" cap="none">
                <a:solidFill>
                  <a:schemeClr val="dk1"/>
                </a:solidFill>
                <a:latin typeface="Calibri"/>
                <a:ea typeface="Calibri"/>
                <a:cs typeface="Calibri"/>
                <a:sym typeface="Calibri"/>
              </a:defRPr>
            </a:lvl9pPr>
          </a:lstStyle>
          <a:p>
            <a:endParaRPr/>
          </a:p>
        </p:txBody>
      </p:sp>
      <p:sp>
        <p:nvSpPr>
          <p:cNvPr id="68" name="Google Shape;68;p27"/>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69" name="Google Shape;69;p27"/>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BU Full Page Photo">
  <p:cSld name="SBU Full Page Photo">
    <p:spTree>
      <p:nvGrpSpPr>
        <p:cNvPr id="1" name="Shape 70"/>
        <p:cNvGrpSpPr/>
        <p:nvPr/>
      </p:nvGrpSpPr>
      <p:grpSpPr>
        <a:xfrm>
          <a:off x="0" y="0"/>
          <a:ext cx="0" cy="0"/>
          <a:chOff x="0" y="0"/>
          <a:chExt cx="0" cy="0"/>
        </a:xfrm>
      </p:grpSpPr>
      <p:sp>
        <p:nvSpPr>
          <p:cNvPr id="71" name="Google Shape;71;p28"/>
          <p:cNvSpPr/>
          <p:nvPr/>
        </p:nvSpPr>
        <p:spPr>
          <a:xfrm>
            <a:off x="0" y="0"/>
            <a:ext cx="9144000" cy="5143500"/>
          </a:xfrm>
          <a:prstGeom prst="rect">
            <a:avLst/>
          </a:prstGeom>
          <a:solidFill>
            <a:srgbClr val="FFFFFF"/>
          </a:solidFill>
          <a:ln>
            <a:noFill/>
          </a:ln>
        </p:spPr>
      </p:sp>
      <p:pic>
        <p:nvPicPr>
          <p:cNvPr id="72" name="Google Shape;72;p28"/>
          <p:cNvPicPr preferRelativeResize="0"/>
          <p:nvPr/>
        </p:nvPicPr>
        <p:blipFill rotWithShape="1">
          <a:blip r:embed="rId2">
            <a:alphaModFix/>
          </a:blip>
          <a:srcRect/>
          <a:stretch/>
        </p:blipFill>
        <p:spPr>
          <a:xfrm>
            <a:off x="623222" y="4677677"/>
            <a:ext cx="780725" cy="292042"/>
          </a:xfrm>
          <a:prstGeom prst="rect">
            <a:avLst/>
          </a:prstGeom>
          <a:noFill/>
          <a:ln>
            <a:noFill/>
          </a:ln>
        </p:spPr>
      </p:pic>
      <p:pic>
        <p:nvPicPr>
          <p:cNvPr id="73" name="Google Shape;73;p28"/>
          <p:cNvPicPr preferRelativeResize="0"/>
          <p:nvPr/>
        </p:nvPicPr>
        <p:blipFill rotWithShape="1">
          <a:blip r:embed="rId3">
            <a:alphaModFix/>
          </a:blip>
          <a:srcRect/>
          <a:stretch/>
        </p:blipFill>
        <p:spPr>
          <a:xfrm>
            <a:off x="623222" y="197984"/>
            <a:ext cx="1482117" cy="253447"/>
          </a:xfrm>
          <a:prstGeom prst="rect">
            <a:avLst/>
          </a:prstGeom>
          <a:noFill/>
          <a:ln>
            <a:noFill/>
          </a:ln>
        </p:spPr>
      </p:pic>
      <p:sp>
        <p:nvSpPr>
          <p:cNvPr id="74" name="Google Shape;74;p28"/>
          <p:cNvSpPr txBox="1"/>
          <p:nvPr/>
        </p:nvSpPr>
        <p:spPr>
          <a:xfrm>
            <a:off x="6554163" y="4774697"/>
            <a:ext cx="2057400" cy="273844"/>
          </a:xfrm>
          <a:prstGeom prst="rect">
            <a:avLst/>
          </a:prstGeom>
          <a:noFill/>
          <a:ln>
            <a:noFill/>
          </a:ln>
        </p:spPr>
        <p:txBody>
          <a:bodyPr spcFirstLastPara="1" wrap="square" lIns="91425" tIns="45700" rIns="91425" bIns="45700" anchor="ctr" anchorCtr="0">
            <a:noAutofit/>
          </a:bodyPr>
          <a:lstStyle/>
          <a:p>
            <a:pPr marL="0" marR="0" lvl="0" indent="0" algn="r" rtl="0">
              <a:spcBef>
                <a:spcPts val="0"/>
              </a:spcBef>
              <a:spcAft>
                <a:spcPts val="0"/>
              </a:spcAft>
              <a:buNone/>
            </a:pPr>
            <a:fld id="{00000000-1234-1234-1234-123412341234}" type="slidenum">
              <a:rPr lang="en-US" sz="1000" b="1" i="0">
                <a:solidFill>
                  <a:schemeClr val="lt1"/>
                </a:solidFill>
                <a:latin typeface="Georgia"/>
                <a:ea typeface="Georgia"/>
                <a:cs typeface="Georgia"/>
                <a:sym typeface="Georgia"/>
              </a:rPr>
              <a:t>‹#›</a:t>
            </a:fld>
            <a:endParaRPr sz="1000" b="1" i="0">
              <a:solidFill>
                <a:schemeClr val="lt1"/>
              </a:solidFill>
              <a:latin typeface="Georgia"/>
              <a:ea typeface="Georgia"/>
              <a:cs typeface="Georgia"/>
              <a:sym typeface="Georgia"/>
            </a:endParaRPr>
          </a:p>
        </p:txBody>
      </p:sp>
      <p:sp>
        <p:nvSpPr>
          <p:cNvPr id="75" name="Google Shape;75;p28"/>
          <p:cNvSpPr>
            <a:spLocks noGrp="1"/>
          </p:cNvSpPr>
          <p:nvPr>
            <p:ph type="pic" idx="2"/>
          </p:nvPr>
        </p:nvSpPr>
        <p:spPr>
          <a:xfrm>
            <a:off x="623222" y="602788"/>
            <a:ext cx="7896108" cy="3362359"/>
          </a:xfrm>
          <a:prstGeom prst="rect">
            <a:avLst/>
          </a:prstGeom>
          <a:solidFill>
            <a:srgbClr val="F2F2F2"/>
          </a:solidFill>
          <a:ln>
            <a:noFill/>
          </a:ln>
        </p:spPr>
      </p:sp>
      <p:cxnSp>
        <p:nvCxnSpPr>
          <p:cNvPr id="76" name="Google Shape;76;p28"/>
          <p:cNvCxnSpPr/>
          <p:nvPr/>
        </p:nvCxnSpPr>
        <p:spPr>
          <a:xfrm>
            <a:off x="623222" y="4567041"/>
            <a:ext cx="7896109" cy="0"/>
          </a:xfrm>
          <a:prstGeom prst="straightConnector1">
            <a:avLst/>
          </a:prstGeom>
          <a:noFill/>
          <a:ln w="19050" cap="flat" cmpd="sng">
            <a:solidFill>
              <a:schemeClr val="lt1"/>
            </a:solidFill>
            <a:prstDash val="dot"/>
            <a:miter lim="800000"/>
            <a:headEnd type="none" w="sm" len="sm"/>
            <a:tailEnd type="none" w="sm" len="sm"/>
          </a:ln>
        </p:spPr>
      </p:cxnSp>
      <p:sp>
        <p:nvSpPr>
          <p:cNvPr id="77" name="Google Shape;77;p28"/>
          <p:cNvSpPr txBox="1">
            <a:spLocks noGrp="1"/>
          </p:cNvSpPr>
          <p:nvPr>
            <p:ph type="body" idx="1"/>
          </p:nvPr>
        </p:nvSpPr>
        <p:spPr>
          <a:xfrm>
            <a:off x="5564305" y="4082394"/>
            <a:ext cx="2955025" cy="256032"/>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chemeClr val="lt1"/>
              </a:buClr>
              <a:buSzPts val="800"/>
              <a:buFont typeface="Arial"/>
              <a:buNone/>
              <a:defRPr sz="800" b="0"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BU Logo">
  <p:cSld name="SBU Logo">
    <p:spTree>
      <p:nvGrpSpPr>
        <p:cNvPr id="1" name="Shape 14"/>
        <p:cNvGrpSpPr/>
        <p:nvPr/>
      </p:nvGrpSpPr>
      <p:grpSpPr>
        <a:xfrm>
          <a:off x="0" y="0"/>
          <a:ext cx="0" cy="0"/>
          <a:chOff x="0" y="0"/>
          <a:chExt cx="0" cy="0"/>
        </a:xfrm>
      </p:grpSpPr>
      <p:sp>
        <p:nvSpPr>
          <p:cNvPr id="15" name="Google Shape;15;p17"/>
          <p:cNvSpPr/>
          <p:nvPr/>
        </p:nvSpPr>
        <p:spPr>
          <a:xfrm>
            <a:off x="0" y="0"/>
            <a:ext cx="9144000" cy="5143500"/>
          </a:xfrm>
          <a:prstGeom prst="rect">
            <a:avLst/>
          </a:prstGeom>
          <a:solidFill>
            <a:srgbClr val="FFFFFF"/>
          </a:solidFill>
          <a:ln>
            <a:noFill/>
          </a:ln>
        </p:spPr>
      </p:sp>
      <p:pic>
        <p:nvPicPr>
          <p:cNvPr id="16" name="Google Shape;16;p17"/>
          <p:cNvPicPr preferRelativeResize="0"/>
          <p:nvPr/>
        </p:nvPicPr>
        <p:blipFill rotWithShape="1">
          <a:blip r:embed="rId2">
            <a:alphaModFix/>
          </a:blip>
          <a:srcRect/>
          <a:stretch/>
        </p:blipFill>
        <p:spPr>
          <a:xfrm>
            <a:off x="1052623" y="1079817"/>
            <a:ext cx="3361036" cy="574750"/>
          </a:xfrm>
          <a:prstGeom prst="rect">
            <a:avLst/>
          </a:prstGeom>
          <a:noFill/>
          <a:ln>
            <a:noFill/>
          </a:ln>
        </p:spPr>
      </p:pic>
      <p:cxnSp>
        <p:nvCxnSpPr>
          <p:cNvPr id="17" name="Google Shape;17;p17"/>
          <p:cNvCxnSpPr/>
          <p:nvPr/>
        </p:nvCxnSpPr>
        <p:spPr>
          <a:xfrm rot="10800000" flipH="1">
            <a:off x="1649601" y="3868967"/>
            <a:ext cx="7595138" cy="7433"/>
          </a:xfrm>
          <a:prstGeom prst="straightConnector1">
            <a:avLst/>
          </a:prstGeom>
          <a:noFill/>
          <a:ln w="19050" cap="flat" cmpd="sng">
            <a:solidFill>
              <a:schemeClr val="lt1"/>
            </a:solidFill>
            <a:prstDash val="dot"/>
            <a:miter lim="800000"/>
            <a:headEnd type="none" w="sm" len="sm"/>
            <a:tailEnd type="none" w="sm" len="sm"/>
          </a:ln>
        </p:spPr>
      </p:cxnSp>
      <p:pic>
        <p:nvPicPr>
          <p:cNvPr id="18" name="Google Shape;18;p17"/>
          <p:cNvPicPr preferRelativeResize="0"/>
          <p:nvPr/>
        </p:nvPicPr>
        <p:blipFill rotWithShape="1">
          <a:blip r:embed="rId3">
            <a:alphaModFix/>
          </a:blip>
          <a:srcRect/>
          <a:stretch/>
        </p:blipFill>
        <p:spPr>
          <a:xfrm>
            <a:off x="1649601" y="1893337"/>
            <a:ext cx="4580462" cy="1711610"/>
          </a:xfrm>
          <a:prstGeom prst="rect">
            <a:avLst/>
          </a:prstGeom>
          <a:noFill/>
          <a:ln>
            <a:noFill/>
          </a:ln>
        </p:spPr>
      </p:pic>
      <p:sp>
        <p:nvSpPr>
          <p:cNvPr id="19" name="Google Shape;19;p17"/>
          <p:cNvSpPr txBox="1">
            <a:spLocks noGrp="1"/>
          </p:cNvSpPr>
          <p:nvPr>
            <p:ph type="body" idx="1"/>
          </p:nvPr>
        </p:nvSpPr>
        <p:spPr>
          <a:xfrm>
            <a:off x="1557989" y="4022538"/>
            <a:ext cx="6418317" cy="4323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chemeClr val="lt1"/>
              </a:buClr>
              <a:buSzPts val="1400"/>
              <a:buFont typeface="Arial"/>
              <a:buNone/>
              <a:defRPr sz="1400" b="1" i="0" u="none" strike="noStrike" cap="none">
                <a:solidFill>
                  <a:schemeClr val="lt1"/>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BU Centered Text">
  <p:cSld name="SBU Centered Text">
    <p:spTree>
      <p:nvGrpSpPr>
        <p:cNvPr id="1" name="Shape 20"/>
        <p:cNvGrpSpPr/>
        <p:nvPr/>
      </p:nvGrpSpPr>
      <p:grpSpPr>
        <a:xfrm>
          <a:off x="0" y="0"/>
          <a:ext cx="0" cy="0"/>
          <a:chOff x="0" y="0"/>
          <a:chExt cx="0" cy="0"/>
        </a:xfrm>
      </p:grpSpPr>
      <p:sp>
        <p:nvSpPr>
          <p:cNvPr id="21" name="Google Shape;21;p18"/>
          <p:cNvSpPr txBox="1">
            <a:spLocks noGrp="1"/>
          </p:cNvSpPr>
          <p:nvPr>
            <p:ph type="title"/>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lvl1pPr marR="0" lvl="0" algn="l" rtl="0">
              <a:lnSpc>
                <a:spcPct val="8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2" name="Google Shape;22;p18"/>
          <p:cNvSpPr txBox="1">
            <a:spLocks noGrp="1"/>
          </p:cNvSpPr>
          <p:nvPr>
            <p:ph type="body" id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BU Centered Text-2 Column">
  <p:cSld name="SBU Centered Text-2 Column">
    <p:spTree>
      <p:nvGrpSpPr>
        <p:cNvPr id="1" name="Shape 23"/>
        <p:cNvGrpSpPr/>
        <p:nvPr/>
      </p:nvGrpSpPr>
      <p:grpSpPr>
        <a:xfrm>
          <a:off x="0" y="0"/>
          <a:ext cx="0" cy="0"/>
          <a:chOff x="0" y="0"/>
          <a:chExt cx="0" cy="0"/>
        </a:xfrm>
      </p:grpSpPr>
      <p:sp>
        <p:nvSpPr>
          <p:cNvPr id="24" name="Google Shape;24;p19"/>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5" name="Google Shape;25;p19"/>
          <p:cNvSpPr txBox="1">
            <a:spLocks noGrp="1"/>
          </p:cNvSpPr>
          <p:nvPr>
            <p:ph type="body" idx="1"/>
          </p:nvPr>
        </p:nvSpPr>
        <p:spPr>
          <a:xfrm>
            <a:off x="1534333"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26" name="Google Shape;26;p19"/>
          <p:cNvSpPr txBox="1">
            <a:spLocks noGrp="1"/>
          </p:cNvSpPr>
          <p:nvPr>
            <p:ph type="body" idx="2"/>
          </p:nvPr>
        </p:nvSpPr>
        <p:spPr>
          <a:xfrm>
            <a:off x="4817836" y="1916916"/>
            <a:ext cx="3134815" cy="2308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BU Left Bulleted Text">
  <p:cSld name="SBU Left Bulleted Text">
    <p:spTree>
      <p:nvGrpSpPr>
        <p:cNvPr id="1" name="Shape 27"/>
        <p:cNvGrpSpPr/>
        <p:nvPr/>
      </p:nvGrpSpPr>
      <p:grpSpPr>
        <a:xfrm>
          <a:off x="0" y="0"/>
          <a:ext cx="0" cy="0"/>
          <a:chOff x="0" y="0"/>
          <a:chExt cx="0" cy="0"/>
        </a:xfrm>
      </p:grpSpPr>
      <p:sp>
        <p:nvSpPr>
          <p:cNvPr id="28" name="Google Shape;28;p20"/>
          <p:cNvSpPr txBox="1">
            <a:spLocks noGrp="1"/>
          </p:cNvSpPr>
          <p:nvPr>
            <p:ph type="title"/>
          </p:nvPr>
        </p:nvSpPr>
        <p:spPr>
          <a:xfrm>
            <a:off x="513253" y="787922"/>
            <a:ext cx="2217437" cy="2508603"/>
          </a:xfrm>
          <a:prstGeom prst="rect">
            <a:avLst/>
          </a:prstGeom>
          <a:noFill/>
          <a:ln>
            <a:noFill/>
          </a:ln>
        </p:spPr>
        <p:txBody>
          <a:bodyPr spcFirstLastPara="1" wrap="square" lIns="91425" tIns="45700" rIns="91425" bIns="45700" anchor="t" anchorCtr="0">
            <a:normAutofit/>
          </a:bodyPr>
          <a:lstStyle>
            <a:lvl1pPr marR="0" lvl="0" algn="l" rtl="0">
              <a:lnSpc>
                <a:spcPct val="7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9" name="Google Shape;29;p20"/>
          <p:cNvSpPr txBox="1">
            <a:spLocks noGrp="1"/>
          </p:cNvSpPr>
          <p:nvPr>
            <p:ph type="body" idx="1"/>
          </p:nvPr>
        </p:nvSpPr>
        <p:spPr>
          <a:xfrm>
            <a:off x="2891410" y="787922"/>
            <a:ext cx="5197430" cy="3084287"/>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BU Centered Bulleted Text">
  <p:cSld name="SBU Centered Bulleted Text">
    <p:spTree>
      <p:nvGrpSpPr>
        <p:cNvPr id="1" name="Shape 30"/>
        <p:cNvGrpSpPr/>
        <p:nvPr/>
      </p:nvGrpSpPr>
      <p:grpSpPr>
        <a:xfrm>
          <a:off x="0" y="0"/>
          <a:ext cx="0" cy="0"/>
          <a:chOff x="0" y="0"/>
          <a:chExt cx="0" cy="0"/>
        </a:xfrm>
      </p:grpSpPr>
      <p:sp>
        <p:nvSpPr>
          <p:cNvPr id="31" name="Google Shape;31;p21"/>
          <p:cNvSpPr txBox="1">
            <a:spLocks noGrp="1"/>
          </p:cNvSpPr>
          <p:nvPr>
            <p:ph type="title"/>
          </p:nvPr>
        </p:nvSpPr>
        <p:spPr>
          <a:xfrm>
            <a:off x="1534333" y="767844"/>
            <a:ext cx="6418318" cy="1049794"/>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2" name="Google Shape;32;p21"/>
          <p:cNvSpPr txBox="1">
            <a:spLocks noGrp="1"/>
          </p:cNvSpPr>
          <p:nvPr>
            <p:ph type="body" idx="1"/>
          </p:nvPr>
        </p:nvSpPr>
        <p:spPr>
          <a:xfrm>
            <a:off x="1534333" y="1916916"/>
            <a:ext cx="6418318" cy="226119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BU Text 1 Photo">
  <p:cSld name="SBU Text 1 Photo">
    <p:spTree>
      <p:nvGrpSpPr>
        <p:cNvPr id="1" name="Shape 33"/>
        <p:cNvGrpSpPr/>
        <p:nvPr/>
      </p:nvGrpSpPr>
      <p:grpSpPr>
        <a:xfrm>
          <a:off x="0" y="0"/>
          <a:ext cx="0" cy="0"/>
          <a:chOff x="0" y="0"/>
          <a:chExt cx="0" cy="0"/>
        </a:xfrm>
      </p:grpSpPr>
      <p:sp>
        <p:nvSpPr>
          <p:cNvPr id="34" name="Google Shape;34;p22"/>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35" name="Google Shape;35;p22"/>
          <p:cNvSpPr>
            <a:spLocks noGrp="1"/>
          </p:cNvSpPr>
          <p:nvPr>
            <p:ph type="pic" idx="2"/>
          </p:nvPr>
        </p:nvSpPr>
        <p:spPr>
          <a:xfrm>
            <a:off x="3725949" y="825652"/>
            <a:ext cx="4791391" cy="3329119"/>
          </a:xfrm>
          <a:prstGeom prst="rect">
            <a:avLst/>
          </a:prstGeom>
          <a:solidFill>
            <a:srgbClr val="F2F2F2"/>
          </a:solidFill>
          <a:ln>
            <a:noFill/>
          </a:ln>
        </p:spPr>
      </p:sp>
      <p:sp>
        <p:nvSpPr>
          <p:cNvPr id="36" name="Google Shape;36;p22"/>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37" name="Google Shape;37;p22"/>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BU Bulleted Text 1 Photo">
  <p:cSld name="SBU Bulleted Text 1 Photo">
    <p:spTree>
      <p:nvGrpSpPr>
        <p:cNvPr id="1" name="Shape 38"/>
        <p:cNvGrpSpPr/>
        <p:nvPr/>
      </p:nvGrpSpPr>
      <p:grpSpPr>
        <a:xfrm>
          <a:off x="0" y="0"/>
          <a:ext cx="0" cy="0"/>
          <a:chOff x="0" y="0"/>
          <a:chExt cx="0" cy="0"/>
        </a:xfrm>
      </p:grpSpPr>
      <p:sp>
        <p:nvSpPr>
          <p:cNvPr id="39" name="Google Shape;39;p23"/>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23"/>
          <p:cNvSpPr txBox="1">
            <a:spLocks noGrp="1"/>
          </p:cNvSpPr>
          <p:nvPr>
            <p:ph type="body" idx="1"/>
          </p:nvPr>
        </p:nvSpPr>
        <p:spPr>
          <a:xfrm>
            <a:off x="527843" y="1709469"/>
            <a:ext cx="3134816" cy="2342270"/>
          </a:xfrm>
          <a:prstGeom prst="rect">
            <a:avLst/>
          </a:prstGeom>
          <a:noFill/>
          <a:ln>
            <a:noFill/>
          </a:ln>
        </p:spPr>
        <p:txBody>
          <a:bodyPr spcFirstLastPara="1" wrap="square" lIns="91425" tIns="45700" rIns="91425" bIns="45700" anchor="t" anchorCtr="0">
            <a:noAutofit/>
          </a:bodyPr>
          <a:lstStyle>
            <a:lvl1pPr marL="457200" marR="0" lvl="0" indent="-304800" algn="l" rtl="0">
              <a:lnSpc>
                <a:spcPct val="100000"/>
              </a:lnSpc>
              <a:spcBef>
                <a:spcPts val="750"/>
              </a:spcBef>
              <a:spcAft>
                <a:spcPts val="0"/>
              </a:spcAft>
              <a:buClr>
                <a:srgbClr val="828383"/>
              </a:buClr>
              <a:buSzPts val="1200"/>
              <a:buFont typeface="Arial"/>
              <a:buChar char="•"/>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1" name="Google Shape;41;p23"/>
          <p:cNvSpPr>
            <a:spLocks noGrp="1"/>
          </p:cNvSpPr>
          <p:nvPr>
            <p:ph type="pic" idx="2"/>
          </p:nvPr>
        </p:nvSpPr>
        <p:spPr>
          <a:xfrm>
            <a:off x="3725949" y="825652"/>
            <a:ext cx="4791391" cy="3329119"/>
          </a:xfrm>
          <a:prstGeom prst="rect">
            <a:avLst/>
          </a:prstGeom>
          <a:solidFill>
            <a:srgbClr val="F2F2F2"/>
          </a:solidFill>
          <a:ln>
            <a:noFill/>
          </a:ln>
        </p:spPr>
      </p:sp>
      <p:sp>
        <p:nvSpPr>
          <p:cNvPr id="42" name="Google Shape;42;p23"/>
          <p:cNvSpPr txBox="1">
            <a:spLocks noGrp="1"/>
          </p:cNvSpPr>
          <p:nvPr>
            <p:ph type="body" idx="3"/>
          </p:nvPr>
        </p:nvSpPr>
        <p:spPr>
          <a:xfrm>
            <a:off x="3725949" y="4194951"/>
            <a:ext cx="4791391"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BU Text-2 Photos">
  <p:cSld name="SBU Text-2 Photos">
    <p:spTree>
      <p:nvGrpSpPr>
        <p:cNvPr id="1" name="Shape 43"/>
        <p:cNvGrpSpPr/>
        <p:nvPr/>
      </p:nvGrpSpPr>
      <p:grpSpPr>
        <a:xfrm>
          <a:off x="0" y="0"/>
          <a:ext cx="0" cy="0"/>
          <a:chOff x="0" y="0"/>
          <a:chExt cx="0" cy="0"/>
        </a:xfrm>
      </p:grpSpPr>
      <p:sp>
        <p:nvSpPr>
          <p:cNvPr id="44" name="Google Shape;44;p24"/>
          <p:cNvSpPr txBox="1">
            <a:spLocks noGrp="1"/>
          </p:cNvSpPr>
          <p:nvPr>
            <p:ph type="title"/>
          </p:nvPr>
        </p:nvSpPr>
        <p:spPr>
          <a:xfrm>
            <a:off x="527844" y="767844"/>
            <a:ext cx="3134815" cy="745896"/>
          </a:xfrm>
          <a:prstGeom prst="rect">
            <a:avLst/>
          </a:prstGeom>
          <a:noFill/>
          <a:ln>
            <a:noFill/>
          </a:ln>
        </p:spPr>
        <p:txBody>
          <a:bodyPr spcFirstLastPara="1" wrap="square" lIns="91425" tIns="0" rIns="0" bIns="0" anchor="t" anchorCtr="0">
            <a:noAutofit/>
          </a:bodyPr>
          <a:lstStyle>
            <a:lvl1pPr marR="0" lvl="0" algn="l" rtl="0">
              <a:lnSpc>
                <a:spcPct val="90000"/>
              </a:lnSpc>
              <a:spcBef>
                <a:spcPts val="0"/>
              </a:spcBef>
              <a:spcAft>
                <a:spcPts val="0"/>
              </a:spcAft>
              <a:buClr>
                <a:schemeClr val="dk1"/>
              </a:buClr>
              <a:buSzPts val="3000"/>
              <a:buFont typeface="Verdana"/>
              <a:buNone/>
              <a:defRPr sz="3000" b="1" i="0" u="none" strike="noStrike" cap="none">
                <a:solidFill>
                  <a:schemeClr val="dk1"/>
                </a:solidFill>
                <a:latin typeface="Verdana"/>
                <a:ea typeface="Verdana"/>
                <a:cs typeface="Verdana"/>
                <a:sym typeface="Verdana"/>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5" name="Google Shape;45;p24"/>
          <p:cNvSpPr txBox="1">
            <a:spLocks noGrp="1"/>
          </p:cNvSpPr>
          <p:nvPr>
            <p:ph type="body" idx="1"/>
          </p:nvPr>
        </p:nvSpPr>
        <p:spPr>
          <a:xfrm>
            <a:off x="527843" y="1704236"/>
            <a:ext cx="3134815" cy="265514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750"/>
              </a:spcBef>
              <a:spcAft>
                <a:spcPts val="0"/>
              </a:spcAft>
              <a:buClr>
                <a:srgbClr val="828383"/>
              </a:buClr>
              <a:buSzPts val="1200"/>
              <a:buFont typeface="Arial"/>
              <a:buNone/>
              <a:defRPr sz="12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6" name="Google Shape;46;p24"/>
          <p:cNvSpPr>
            <a:spLocks noGrp="1"/>
          </p:cNvSpPr>
          <p:nvPr>
            <p:ph type="pic" idx="2"/>
          </p:nvPr>
        </p:nvSpPr>
        <p:spPr>
          <a:xfrm>
            <a:off x="3725241" y="823596"/>
            <a:ext cx="2328716" cy="3334043"/>
          </a:xfrm>
          <a:prstGeom prst="rect">
            <a:avLst/>
          </a:prstGeom>
          <a:solidFill>
            <a:srgbClr val="F2F2F2"/>
          </a:solidFill>
          <a:ln>
            <a:noFill/>
          </a:ln>
        </p:spPr>
      </p:sp>
      <p:sp>
        <p:nvSpPr>
          <p:cNvPr id="47" name="Google Shape;47;p24"/>
          <p:cNvSpPr>
            <a:spLocks noGrp="1"/>
          </p:cNvSpPr>
          <p:nvPr>
            <p:ph type="pic" idx="3"/>
          </p:nvPr>
        </p:nvSpPr>
        <p:spPr>
          <a:xfrm>
            <a:off x="6187611" y="823595"/>
            <a:ext cx="2328716" cy="3334043"/>
          </a:xfrm>
          <a:prstGeom prst="rect">
            <a:avLst/>
          </a:prstGeom>
          <a:solidFill>
            <a:srgbClr val="F2F2F2"/>
          </a:solidFill>
          <a:ln>
            <a:noFill/>
          </a:ln>
        </p:spPr>
      </p:sp>
      <p:sp>
        <p:nvSpPr>
          <p:cNvPr id="48" name="Google Shape;48;p24"/>
          <p:cNvSpPr txBox="1">
            <a:spLocks noGrp="1"/>
          </p:cNvSpPr>
          <p:nvPr>
            <p:ph type="body" idx="4"/>
          </p:nvPr>
        </p:nvSpPr>
        <p:spPr>
          <a:xfrm>
            <a:off x="3725950"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
        <p:nvSpPr>
          <p:cNvPr id="49" name="Google Shape;49;p24"/>
          <p:cNvSpPr txBox="1">
            <a:spLocks noGrp="1"/>
          </p:cNvSpPr>
          <p:nvPr>
            <p:ph type="body" idx="5"/>
          </p:nvPr>
        </p:nvSpPr>
        <p:spPr>
          <a:xfrm>
            <a:off x="6187611" y="4194951"/>
            <a:ext cx="2328008" cy="254843"/>
          </a:xfrm>
          <a:prstGeom prst="rect">
            <a:avLst/>
          </a:prstGeom>
          <a:noFill/>
          <a:ln>
            <a:noFill/>
          </a:ln>
        </p:spPr>
        <p:txBody>
          <a:bodyPr spcFirstLastPara="1" wrap="square" lIns="0" tIns="0" rIns="0" bIns="45700" anchor="t" anchorCtr="0">
            <a:noAutofit/>
          </a:bodyPr>
          <a:lstStyle>
            <a:lvl1pPr marL="457200" marR="0" lvl="0" indent="-228600" algn="l" rtl="0">
              <a:lnSpc>
                <a:spcPct val="100000"/>
              </a:lnSpc>
              <a:spcBef>
                <a:spcPts val="750"/>
              </a:spcBef>
              <a:spcAft>
                <a:spcPts val="0"/>
              </a:spcAft>
              <a:buClr>
                <a:srgbClr val="828383"/>
              </a:buClr>
              <a:buSzPts val="800"/>
              <a:buFont typeface="Arial"/>
              <a:buNone/>
              <a:defRPr sz="800" b="0" i="0" u="none" strike="noStrike" cap="none">
                <a:solidFill>
                  <a:srgbClr val="828383"/>
                </a:solidFill>
                <a:latin typeface="Georgia"/>
                <a:ea typeface="Georgia"/>
                <a:cs typeface="Georgia"/>
                <a:sym typeface="Georgia"/>
              </a:defRPr>
            </a:lvl1pPr>
            <a:lvl2pPr marL="914400" marR="0" lvl="1" indent="-228600" algn="l" rtl="0">
              <a:lnSpc>
                <a:spcPct val="90000"/>
              </a:lnSpc>
              <a:spcBef>
                <a:spcPts val="375"/>
              </a:spcBef>
              <a:spcAft>
                <a:spcPts val="0"/>
              </a:spcAft>
              <a:buClr>
                <a:srgbClr val="888888"/>
              </a:buClr>
              <a:buSzPts val="1500"/>
              <a:buFont typeface="Arial"/>
              <a:buNone/>
              <a:defRPr sz="15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375"/>
              </a:spcBef>
              <a:spcAft>
                <a:spcPts val="0"/>
              </a:spcAft>
              <a:buClr>
                <a:srgbClr val="888888"/>
              </a:buClr>
              <a:buSzPts val="1350"/>
              <a:buFont typeface="Arial"/>
              <a:buNone/>
              <a:defRPr sz="135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375"/>
              </a:spcBef>
              <a:spcAft>
                <a:spcPts val="0"/>
              </a:spcAft>
              <a:buClr>
                <a:srgbClr val="888888"/>
              </a:buClr>
              <a:buSzPts val="1200"/>
              <a:buFont typeface="Arial"/>
              <a:buNone/>
              <a:defRPr sz="1200" b="0" i="0" u="none" strike="noStrike" cap="none">
                <a:solidFill>
                  <a:srgbClr val="888888"/>
                </a:solidFill>
                <a:latin typeface="Calibri"/>
                <a:ea typeface="Calibri"/>
                <a:cs typeface="Calibri"/>
                <a:sym typeface="Calibri"/>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p:nvPr/>
        </p:nvSpPr>
        <p:spPr>
          <a:xfrm>
            <a:off x="1534333" y="767947"/>
            <a:ext cx="6418317" cy="1052018"/>
          </a:xfrm>
          <a:prstGeom prst="rect">
            <a:avLst/>
          </a:prstGeom>
          <a:noFill/>
          <a:ln>
            <a:noFill/>
          </a:ln>
        </p:spPr>
        <p:txBody>
          <a:bodyPr spcFirstLastPara="1" wrap="square" lIns="91425" tIns="45700" rIns="91425" bIns="45700" anchor="t" anchorCtr="0">
            <a:normAutofit/>
          </a:bodyPr>
          <a:lstStyle/>
          <a:p>
            <a:pPr marL="0" marR="0" lvl="0" indent="0" algn="l" rtl="0">
              <a:lnSpc>
                <a:spcPct val="80000"/>
              </a:lnSpc>
              <a:spcBef>
                <a:spcPts val="0"/>
              </a:spcBef>
              <a:spcAft>
                <a:spcPts val="0"/>
              </a:spcAft>
              <a:buClr>
                <a:schemeClr val="dk1"/>
              </a:buClr>
              <a:buSzPts val="3600"/>
              <a:buFont typeface="Arial"/>
              <a:buNone/>
            </a:pPr>
            <a:endParaRPr sz="3600" b="1" i="0" u="none" strike="noStrike" cap="none">
              <a:solidFill>
                <a:schemeClr val="dk1"/>
              </a:solidFill>
              <a:latin typeface="Verdana"/>
              <a:ea typeface="Verdana"/>
              <a:cs typeface="Verdana"/>
              <a:sym typeface="Verdana"/>
            </a:endParaRPr>
          </a:p>
        </p:txBody>
      </p:sp>
      <p:sp>
        <p:nvSpPr>
          <p:cNvPr id="11" name="Google Shape;11;p15"/>
          <p:cNvSpPr txBox="1"/>
          <p:nvPr/>
        </p:nvSpPr>
        <p:spPr>
          <a:xfrm>
            <a:off x="1534333" y="1916916"/>
            <a:ext cx="6418317" cy="230865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828383"/>
              </a:buClr>
              <a:buSzPts val="1200"/>
              <a:buFont typeface="Arial"/>
              <a:buNone/>
            </a:pPr>
            <a:endParaRPr sz="1200" b="0" i="0" u="none" strike="noStrike" cap="none">
              <a:solidFill>
                <a:srgbClr val="828383"/>
              </a:solidFill>
              <a:latin typeface="Verdana"/>
              <a:ea typeface="Verdana"/>
              <a:cs typeface="Verdana"/>
              <a:sym typeface="Verdana"/>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8.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5.png"/><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png"/><Relationship Id="rId5" Type="http://schemas.openxmlformats.org/officeDocument/2006/relationships/image" Target="../media/image9.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6.xml"/><Relationship Id="rId9"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png"/><Relationship Id="rId5" Type="http://schemas.openxmlformats.org/officeDocument/2006/relationships/image" Target="../media/image14.jp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5.png"/><Relationship Id="rId5" Type="http://schemas.openxmlformats.org/officeDocument/2006/relationships/image" Target="../media/image15.JP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5.png"/><Relationship Id="rId5" Type="http://schemas.openxmlformats.org/officeDocument/2006/relationships/image" Target="../media/image16.JP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5" name="Picture 4" descr="Close-up of a sign on a door&#10;&#10;Description automatically generated">
            <a:extLst>
              <a:ext uri="{FF2B5EF4-FFF2-40B4-BE49-F238E27FC236}">
                <a16:creationId xmlns:a16="http://schemas.microsoft.com/office/drawing/2014/main" id="{4EC28FED-FC74-5DB1-D75C-8978FEB3A55B}"/>
              </a:ext>
            </a:extLst>
          </p:cNvPr>
          <p:cNvPicPr>
            <a:picLocks noChangeAspect="1"/>
          </p:cNvPicPr>
          <p:nvPr/>
        </p:nvPicPr>
        <p:blipFill>
          <a:blip r:embed="rId5"/>
          <a:stretch>
            <a:fillRect/>
          </a:stretch>
        </p:blipFill>
        <p:spPr>
          <a:xfrm>
            <a:off x="0" y="-648841"/>
            <a:ext cx="9144000" cy="6096000"/>
          </a:xfrm>
          <a:prstGeom prst="rect">
            <a:avLst/>
          </a:prstGeom>
        </p:spPr>
      </p:pic>
      <p:sp>
        <p:nvSpPr>
          <p:cNvPr id="84" name="Google Shape;84;p1"/>
          <p:cNvSpPr/>
          <p:nvPr/>
        </p:nvSpPr>
        <p:spPr>
          <a:xfrm>
            <a:off x="0" y="3683000"/>
            <a:ext cx="9144000" cy="1460500"/>
          </a:xfrm>
          <a:prstGeom prst="rect">
            <a:avLst/>
          </a:prstGeom>
          <a:solidFill>
            <a:srgbClr val="980000"/>
          </a:solidFill>
          <a:ln>
            <a:noFill/>
          </a:ln>
        </p:spPr>
        <p:txBody>
          <a:bodyPr spcFirstLastPara="1" wrap="square" lIns="91425" tIns="45700" rIns="91425" bIns="45700" anchor="ctr" anchorCtr="0">
            <a:noAutofit/>
          </a:bodyPr>
          <a:lstStyle/>
          <a:p>
            <a:pPr algn="ctr"/>
            <a:endParaRPr lang="en-US" sz="2000" b="1" dirty="0">
              <a:solidFill>
                <a:schemeClr val="lt1"/>
              </a:solidFill>
              <a:latin typeface="Verdana"/>
              <a:ea typeface="Verdana"/>
            </a:endParaRPr>
          </a:p>
          <a:p>
            <a:pPr algn="ctr"/>
            <a:endParaRPr lang="en-US" sz="2000" b="1" dirty="0">
              <a:solidFill>
                <a:schemeClr val="lt1"/>
              </a:solidFill>
              <a:latin typeface="Verdana"/>
              <a:ea typeface="Verdana"/>
            </a:endParaRPr>
          </a:p>
          <a:p>
            <a:pPr algn="ctr"/>
            <a:r>
              <a:rPr lang="en-US" sz="2000" b="1" dirty="0">
                <a:solidFill>
                  <a:schemeClr val="lt1"/>
                </a:solidFill>
                <a:latin typeface="Verdana"/>
                <a:ea typeface="Verdana"/>
              </a:rPr>
              <a:t>Registered Nurse Baccalaureate Program</a:t>
            </a:r>
            <a:endParaRPr lang="en-US" sz="2000" b="1" dirty="0">
              <a:solidFill>
                <a:schemeClr val="lt1"/>
              </a:solidFill>
              <a:latin typeface="Verdana"/>
            </a:endParaRPr>
          </a:p>
          <a:p>
            <a:pPr algn="ctr"/>
            <a:r>
              <a:rPr lang="en-US" sz="2000" b="1" dirty="0">
                <a:solidFill>
                  <a:schemeClr val="lt1"/>
                </a:solidFill>
                <a:latin typeface="Verdana"/>
                <a:ea typeface="Verdana"/>
              </a:rPr>
              <a:t> </a:t>
            </a:r>
            <a:endParaRPr sz="2000" dirty="0">
              <a:solidFill>
                <a:schemeClr val="lt1"/>
              </a:solidFill>
              <a:latin typeface="Verdana"/>
            </a:endParaRPr>
          </a:p>
        </p:txBody>
      </p:sp>
      <p:sp>
        <p:nvSpPr>
          <p:cNvPr id="86" name="Google Shape;86;p1"/>
          <p:cNvSpPr txBox="1"/>
          <p:nvPr/>
        </p:nvSpPr>
        <p:spPr>
          <a:xfrm>
            <a:off x="61644" y="3762072"/>
            <a:ext cx="9144000" cy="594171"/>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dirty="0">
                <a:solidFill>
                  <a:schemeClr val="lt1"/>
                </a:solidFill>
                <a:effectLst>
                  <a:outerShdw blurRad="50800" dist="74345" dir="2700000" sx="100079" sy="100079"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sym typeface="Verdana"/>
              </a:rPr>
              <a:t>Stony Brook University</a:t>
            </a:r>
            <a:r>
              <a:rPr lang="en-US" sz="2400" dirty="0">
                <a:effectLst>
                  <a:outerShdw blurRad="50800" dist="74345" dir="2700000" sx="100079" sy="100079" algn="tl" rotWithShape="0">
                    <a:prstClr val="black">
                      <a:alpha val="40000"/>
                    </a:prstClr>
                  </a:outerShdw>
                </a:effectLst>
                <a:latin typeface="Verdana" panose="020B0604030504040204" pitchFamily="34" charset="0"/>
                <a:ea typeface="Verdana" panose="020B0604030504040204" pitchFamily="34" charset="0"/>
                <a:cs typeface="Verdana" panose="020B0604030504040204" pitchFamily="34" charset="0"/>
                <a:sym typeface="Verdana"/>
              </a:rPr>
              <a:t> </a:t>
            </a:r>
            <a:r>
              <a:rPr lang="en-US" sz="2400" b="1" dirty="0">
                <a:solidFill>
                  <a:schemeClr val="lt1"/>
                </a:solidFill>
                <a:effectLst>
                  <a:outerShdw blurRad="50800" dist="74345" dir="2700000" sx="100079" sy="100079" algn="tl" rotWithShape="0">
                    <a:prstClr val="black">
                      <a:alpha val="40000"/>
                    </a:prstClr>
                  </a:outerShdw>
                </a:effectLst>
                <a:latin typeface="Verdana"/>
                <a:ea typeface="Verdana"/>
                <a:cs typeface="Verdana" panose="020B0604030504040204" pitchFamily="34" charset="0"/>
              </a:rPr>
              <a:t>School of Nursing</a:t>
            </a:r>
          </a:p>
        </p:txBody>
      </p:sp>
      <p:pic>
        <p:nvPicPr>
          <p:cNvPr id="21" name="Audio 20">
            <a:hlinkClick r:id="" action="ppaction://media"/>
            <a:extLst>
              <a:ext uri="{FF2B5EF4-FFF2-40B4-BE49-F238E27FC236}">
                <a16:creationId xmlns:a16="http://schemas.microsoft.com/office/drawing/2014/main" id="{EE3DB6EE-73F8-4BB4-F9D1-BB8FA5F6B2A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0732"/>
    </mc:Choice>
    <mc:Fallback xmlns="">
      <p:transition spd="slow" advTm="10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65924"/>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65887" y="505877"/>
            <a:ext cx="4456698" cy="4985940"/>
          </a:xfrm>
          <a:prstGeom prst="rect">
            <a:avLst/>
          </a:prstGeom>
          <a:noFill/>
          <a:ln>
            <a:noFill/>
          </a:ln>
        </p:spPr>
        <p:txBody>
          <a:bodyPr spcFirstLastPara="1" wrap="square" lIns="91425" tIns="45700" rIns="91425" bIns="45700" anchor="t" anchorCtr="0">
            <a:spAutoFit/>
          </a:bodyPr>
          <a:lstStyle/>
          <a:p>
            <a:pPr>
              <a:spcBef>
                <a:spcPts val="1500"/>
              </a:spcBef>
              <a:buClr>
                <a:schemeClr val="lt1"/>
              </a:buClr>
              <a:buSzPts val="1400"/>
            </a:pPr>
            <a:r>
              <a:rPr lang="en-US" sz="1200" dirty="0">
                <a:solidFill>
                  <a:schemeClr val="lt1"/>
                </a:solidFill>
                <a:latin typeface="Verdana"/>
                <a:ea typeface="Verdana"/>
                <a:cs typeface="Verdana"/>
                <a:sym typeface="Verdana"/>
              </a:rPr>
              <a:t>Required preadmission coursework may be taken at any appropriately accredited college/university</a:t>
            </a:r>
          </a:p>
          <a:p>
            <a:pPr>
              <a:spcBef>
                <a:spcPts val="1500"/>
              </a:spcBef>
              <a:buClr>
                <a:schemeClr val="lt1"/>
              </a:buClr>
              <a:buSzPts val="1400"/>
            </a:pPr>
            <a:r>
              <a:rPr lang="en-US" sz="1200" dirty="0">
                <a:solidFill>
                  <a:schemeClr val="lt1"/>
                </a:solidFill>
                <a:latin typeface="Verdana"/>
                <a:ea typeface="Verdana"/>
                <a:cs typeface="Verdana"/>
                <a:sym typeface="Verdana"/>
              </a:rPr>
              <a:t>Many of our preadmission courses are available on OPEN SUNY: </a:t>
            </a:r>
            <a:r>
              <a:rPr lang="en-US" sz="1200" dirty="0" err="1">
                <a:solidFill>
                  <a:schemeClr val="lt1"/>
                </a:solidFill>
                <a:latin typeface="Verdana"/>
                <a:ea typeface="Verdana"/>
                <a:cs typeface="Verdana"/>
                <a:sym typeface="Verdana"/>
              </a:rPr>
              <a:t>explore.suny.edu</a:t>
            </a:r>
            <a:endParaRPr lang="en-US" sz="1200" dirty="0">
              <a:solidFill>
                <a:schemeClr val="lt1"/>
              </a:solidFill>
              <a:latin typeface="Verdana"/>
              <a:ea typeface="Verdana"/>
              <a:cs typeface="Verdana"/>
              <a:sym typeface="Verdana"/>
            </a:endParaRPr>
          </a:p>
          <a:p>
            <a:pPr>
              <a:spcBef>
                <a:spcPts val="1500"/>
              </a:spcBef>
              <a:buClr>
                <a:schemeClr val="lt1"/>
              </a:buClr>
              <a:buSzPts val="1400"/>
            </a:pPr>
            <a:r>
              <a:rPr lang="en-US" sz="1200" dirty="0">
                <a:solidFill>
                  <a:schemeClr val="lt1"/>
                </a:solidFill>
                <a:latin typeface="Verdana"/>
                <a:ea typeface="Verdana"/>
                <a:cs typeface="Verdana"/>
                <a:sym typeface="Verdana"/>
              </a:rPr>
              <a:t>Online classes are acceptable from appropriately accredited colleges/universities </a:t>
            </a:r>
          </a:p>
          <a:p>
            <a:pPr>
              <a:spcBef>
                <a:spcPts val="1500"/>
              </a:spcBef>
              <a:buClr>
                <a:schemeClr val="lt1"/>
              </a:buClr>
              <a:buSzPts val="1400"/>
            </a:pPr>
            <a:r>
              <a:rPr lang="en-US" sz="1200" b="1" dirty="0">
                <a:solidFill>
                  <a:schemeClr val="lt1"/>
                </a:solidFill>
                <a:latin typeface="Verdana"/>
                <a:ea typeface="Verdana"/>
                <a:cs typeface="Verdana"/>
                <a:sym typeface="Verdana"/>
              </a:rPr>
              <a:t>30 Credits of Lower Division Clinical Nursing Courses</a:t>
            </a:r>
          </a:p>
          <a:p>
            <a:pPr>
              <a:spcBef>
                <a:spcPts val="1500"/>
              </a:spcBef>
              <a:buClr>
                <a:schemeClr val="lt1"/>
              </a:buClr>
              <a:buSzPts val="1400"/>
            </a:pPr>
            <a:r>
              <a:rPr lang="en-US" sz="1200" b="1" dirty="0">
                <a:solidFill>
                  <a:schemeClr val="lt1"/>
                </a:solidFill>
                <a:latin typeface="Verdana"/>
                <a:ea typeface="Verdana"/>
                <a:cs typeface="Verdana"/>
                <a:sym typeface="Verdana"/>
              </a:rPr>
              <a:t>English Composition (3 credits):</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Introductory writing course offered by the English Department</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Also referred to as the Art and Crafts of Writing </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Must transfer in as an equivalent to Stony Brook University WRT 102 Intermediate Writing Workshop.</a:t>
            </a:r>
          </a:p>
          <a:p>
            <a:pPr marL="171450" lvl="1" indent="-171450">
              <a:spcBef>
                <a:spcPts val="3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Any other English writing course that does not transfer as WRT 102 will not satisfy the requirement </a:t>
            </a:r>
          </a:p>
          <a:p>
            <a:pPr marL="171450" indent="-171450">
              <a:spcBef>
                <a:spcPts val="3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This requirement is not satisfied by AP credit scores</a:t>
            </a: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1500"/>
              </a:spcBef>
              <a:buClr>
                <a:schemeClr val="lt1"/>
              </a:buClr>
              <a:buSzPts val="1400"/>
            </a:pPr>
            <a:endParaRPr lang="en-US" sz="1200" b="1" dirty="0">
              <a:solidFill>
                <a:schemeClr val="lt1"/>
              </a:solidFill>
              <a:latin typeface="Verdana"/>
              <a:ea typeface="Verdana"/>
              <a:cs typeface="Verdana"/>
              <a:sym typeface="Verdana"/>
            </a:endParaRPr>
          </a:p>
        </p:txBody>
      </p:sp>
      <p:sp>
        <p:nvSpPr>
          <p:cNvPr id="121" name="Google Shape;121;p4"/>
          <p:cNvSpPr txBox="1"/>
          <p:nvPr/>
        </p:nvSpPr>
        <p:spPr>
          <a:xfrm>
            <a:off x="188764" y="0"/>
            <a:ext cx="8667642"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i="0" dirty="0">
                <a:solidFill>
                  <a:schemeClr val="lt1"/>
                </a:solidFill>
                <a:latin typeface="Verdana"/>
                <a:ea typeface="Verdana"/>
                <a:cs typeface="Verdana"/>
                <a:sym typeface="Verdana"/>
              </a:rPr>
              <a:t> Prerequisite Coursework</a:t>
            </a:r>
            <a:endParaRPr lang="en-US" sz="3000" dirty="0"/>
          </a:p>
        </p:txBody>
      </p:sp>
      <p:sp>
        <p:nvSpPr>
          <p:cNvPr id="3" name="Google Shape;120;p4">
            <a:extLst>
              <a:ext uri="{FF2B5EF4-FFF2-40B4-BE49-F238E27FC236}">
                <a16:creationId xmlns:a16="http://schemas.microsoft.com/office/drawing/2014/main" id="{F7D5158F-4535-0113-8589-F2E256C0A695}"/>
              </a:ext>
            </a:extLst>
          </p:cNvPr>
          <p:cNvSpPr txBox="1"/>
          <p:nvPr/>
        </p:nvSpPr>
        <p:spPr>
          <a:xfrm>
            <a:off x="4572000" y="1383536"/>
            <a:ext cx="4456698" cy="132339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b="1" dirty="0">
                <a:solidFill>
                  <a:schemeClr val="bg1"/>
                </a:solidFill>
                <a:latin typeface="Verdana" panose="020B0604030504040204" pitchFamily="34" charset="0"/>
                <a:ea typeface="Verdana" panose="020B0604030504040204" pitchFamily="34" charset="0"/>
              </a:rPr>
              <a:t>Microbiology (4 credits)</a:t>
            </a:r>
            <a:r>
              <a:rPr lang="en-US" dirty="0">
                <a:solidFill>
                  <a:schemeClr val="bg1"/>
                </a:solidFill>
                <a:latin typeface="Verdana" panose="020B0604030504040204" pitchFamily="34" charset="0"/>
                <a:ea typeface="Verdana" panose="020B0604030504040204" pitchFamily="34" charset="0"/>
              </a:rPr>
              <a:t>: </a:t>
            </a:r>
          </a:p>
          <a:p>
            <a:pPr marL="0" marR="0" lvl="0" indent="0" algn="l" rtl="0">
              <a:spcBef>
                <a:spcPts val="0"/>
              </a:spcBef>
              <a:spcAft>
                <a:spcPts val="0"/>
              </a:spcAft>
              <a:buNone/>
            </a:pPr>
            <a:r>
              <a:rPr lang="en-US" sz="1600" dirty="0">
                <a:solidFill>
                  <a:schemeClr val="bg1"/>
                </a:solidFill>
              </a:rPr>
              <a:t>• </a:t>
            </a:r>
            <a:r>
              <a:rPr lang="en-US" sz="1200" dirty="0">
                <a:solidFill>
                  <a:schemeClr val="bg1"/>
                </a:solidFill>
                <a:latin typeface="Verdana" panose="020B0604030504040204" pitchFamily="34" charset="0"/>
                <a:ea typeface="Verdana" panose="020B0604030504040204" pitchFamily="34" charset="0"/>
              </a:rPr>
              <a:t>Offered by the Biology or Health Science Department    • 200 level or higher </a:t>
            </a:r>
          </a:p>
          <a:p>
            <a:pPr marL="0" marR="0" lvl="0" indent="0" algn="l" rtl="0">
              <a:spcBef>
                <a:spcPts val="0"/>
              </a:spcBef>
              <a:spcAft>
                <a:spcPts val="0"/>
              </a:spcAft>
              <a:buNone/>
            </a:pPr>
            <a:r>
              <a:rPr lang="en-US" sz="1200" dirty="0">
                <a:solidFill>
                  <a:schemeClr val="bg1"/>
                </a:solidFill>
                <a:latin typeface="Verdana" panose="020B0604030504040204" pitchFamily="34" charset="0"/>
                <a:ea typeface="Verdana" panose="020B0604030504040204" pitchFamily="34" charset="0"/>
              </a:rPr>
              <a:t>• 3 credits lecture/didactic </a:t>
            </a:r>
          </a:p>
          <a:p>
            <a:pPr marL="0" marR="0" lvl="0" indent="0" algn="l" rtl="0">
              <a:spcBef>
                <a:spcPts val="0"/>
              </a:spcBef>
              <a:spcAft>
                <a:spcPts val="0"/>
              </a:spcAft>
              <a:buNone/>
            </a:pPr>
            <a:r>
              <a:rPr lang="en-US" sz="1200" dirty="0">
                <a:solidFill>
                  <a:schemeClr val="bg1"/>
                </a:solidFill>
                <a:latin typeface="Verdana" panose="020B0604030504040204" pitchFamily="34" charset="0"/>
                <a:ea typeface="Verdana" panose="020B0604030504040204" pitchFamily="34" charset="0"/>
              </a:rPr>
              <a:t>• 1 credit lab </a:t>
            </a:r>
          </a:p>
          <a:p>
            <a:pPr marL="0" marR="0" lvl="0" indent="0" algn="l" rtl="0">
              <a:spcBef>
                <a:spcPts val="0"/>
              </a:spcBef>
              <a:spcAft>
                <a:spcPts val="0"/>
              </a:spcAft>
              <a:buNone/>
            </a:pPr>
            <a:r>
              <a:rPr lang="en-US" sz="1200" dirty="0">
                <a:solidFill>
                  <a:schemeClr val="bg1"/>
                </a:solidFill>
                <a:latin typeface="Verdana" panose="020B0604030504040204" pitchFamily="34" charset="0"/>
                <a:ea typeface="Verdana" panose="020B0604030504040204" pitchFamily="34" charset="0"/>
              </a:rPr>
              <a:t>• 4 credits total </a:t>
            </a:r>
            <a:endParaRPr lang="en-US" sz="1200" b="1" dirty="0">
              <a:solidFill>
                <a:schemeClr val="bg1"/>
              </a:solidFill>
              <a:latin typeface="Verdana" panose="020B0604030504040204" pitchFamily="34" charset="0"/>
              <a:ea typeface="Verdana" panose="020B0604030504040204" pitchFamily="34" charset="0"/>
              <a:cs typeface="Verdana"/>
              <a:sym typeface="Verdana"/>
            </a:endParaRPr>
          </a:p>
        </p:txBody>
      </p:sp>
      <p:sp>
        <p:nvSpPr>
          <p:cNvPr id="5" name="TextBox 4">
            <a:extLst>
              <a:ext uri="{FF2B5EF4-FFF2-40B4-BE49-F238E27FC236}">
                <a16:creationId xmlns:a16="http://schemas.microsoft.com/office/drawing/2014/main" id="{50F96BC8-F9B2-081B-4FD2-AD2B952EE73F}"/>
              </a:ext>
            </a:extLst>
          </p:cNvPr>
          <p:cNvSpPr txBox="1"/>
          <p:nvPr/>
        </p:nvSpPr>
        <p:spPr>
          <a:xfrm>
            <a:off x="4572000" y="699772"/>
            <a:ext cx="4114800" cy="815608"/>
          </a:xfrm>
          <a:prstGeom prst="rect">
            <a:avLst/>
          </a:prstGeom>
          <a:noFill/>
        </p:spPr>
        <p:txBody>
          <a:bodyPr wrap="square" rtlCol="0">
            <a:spAutoFit/>
          </a:bodyPr>
          <a:lstStyle/>
          <a:p>
            <a:pPr marL="0" marR="0" lvl="0" indent="0" algn="l" rtl="0">
              <a:spcBef>
                <a:spcPts val="0"/>
              </a:spcBef>
              <a:spcAft>
                <a:spcPts val="0"/>
              </a:spcAft>
              <a:buNone/>
            </a:pPr>
            <a:r>
              <a:rPr lang="en-US" sz="1400" b="1" dirty="0">
                <a:solidFill>
                  <a:schemeClr val="lt1"/>
                </a:solidFill>
                <a:latin typeface="Verdana"/>
                <a:ea typeface="Verdana"/>
                <a:cs typeface="Verdana"/>
                <a:sym typeface="Verdana"/>
              </a:rPr>
              <a:t>Introduction to Psychology (3 credits):</a:t>
            </a:r>
            <a:endParaRPr lang="en-US" sz="1400" dirty="0"/>
          </a:p>
          <a:p>
            <a:pPr marL="119063" indent="-119063">
              <a:spcBef>
                <a:spcPts val="600"/>
              </a:spcBef>
              <a:buClr>
                <a:schemeClr val="lt1"/>
              </a:buClr>
              <a:buSzPts val="1400"/>
              <a:buFont typeface="Arial"/>
              <a:buChar char="•"/>
            </a:pPr>
            <a:r>
              <a:rPr lang="en-US" sz="1400" dirty="0">
                <a:solidFill>
                  <a:schemeClr val="lt1"/>
                </a:solidFill>
                <a:latin typeface="Verdana"/>
                <a:ea typeface="Verdana"/>
                <a:cs typeface="Verdana"/>
                <a:sym typeface="Verdana"/>
              </a:rPr>
              <a:t>Must be an introductory class </a:t>
            </a:r>
          </a:p>
          <a:p>
            <a:endParaRPr lang="en-US" dirty="0"/>
          </a:p>
        </p:txBody>
      </p:sp>
      <p:sp>
        <p:nvSpPr>
          <p:cNvPr id="7" name="TextBox 6">
            <a:extLst>
              <a:ext uri="{FF2B5EF4-FFF2-40B4-BE49-F238E27FC236}">
                <a16:creationId xmlns:a16="http://schemas.microsoft.com/office/drawing/2014/main" id="{43989864-CF57-39B4-55E5-F92C33EADDBC}"/>
              </a:ext>
            </a:extLst>
          </p:cNvPr>
          <p:cNvSpPr txBox="1"/>
          <p:nvPr/>
        </p:nvSpPr>
        <p:spPr>
          <a:xfrm>
            <a:off x="4522585" y="2766374"/>
            <a:ext cx="4199165" cy="1754326"/>
          </a:xfrm>
          <a:prstGeom prst="rect">
            <a:avLst/>
          </a:prstGeom>
          <a:noFill/>
        </p:spPr>
        <p:txBody>
          <a:bodyPr wrap="square" rtlCol="0">
            <a:spAutoFit/>
          </a:bodyPr>
          <a:lstStyle/>
          <a:p>
            <a:r>
              <a:rPr lang="en-US" sz="1200" b="1" dirty="0">
                <a:solidFill>
                  <a:schemeClr val="bg1"/>
                </a:solidFill>
                <a:latin typeface="Verdana" panose="020B0604030504040204" pitchFamily="34" charset="0"/>
                <a:ea typeface="Verdana" panose="020B0604030504040204" pitchFamily="34" charset="0"/>
              </a:rPr>
              <a:t>Anatomy and Physiology I (4 credits) and Anatomy and Physiology II (4 credits) </a:t>
            </a:r>
          </a:p>
          <a:p>
            <a:r>
              <a:rPr lang="en-US" sz="1200" dirty="0">
                <a:solidFill>
                  <a:schemeClr val="bg1"/>
                </a:solidFill>
                <a:latin typeface="Verdana" panose="020B0604030504040204" pitchFamily="34" charset="0"/>
                <a:ea typeface="Verdana" panose="020B0604030504040204" pitchFamily="34" charset="0"/>
              </a:rPr>
              <a:t>• Anatomy and Physiology I and II are sequential courses</a:t>
            </a:r>
          </a:p>
          <a:p>
            <a:r>
              <a:rPr lang="en-US" sz="1200" dirty="0">
                <a:solidFill>
                  <a:schemeClr val="bg1"/>
                </a:solidFill>
                <a:latin typeface="Verdana" panose="020B0604030504040204" pitchFamily="34" charset="0"/>
                <a:ea typeface="Verdana" panose="020B0604030504040204" pitchFamily="34" charset="0"/>
              </a:rPr>
              <a:t> • 3 credits lecture/didactic</a:t>
            </a:r>
          </a:p>
          <a:p>
            <a:r>
              <a:rPr lang="en-US" sz="1200" dirty="0">
                <a:solidFill>
                  <a:schemeClr val="bg1"/>
                </a:solidFill>
                <a:latin typeface="Verdana" panose="020B0604030504040204" pitchFamily="34" charset="0"/>
                <a:ea typeface="Verdana" panose="020B0604030504040204" pitchFamily="34" charset="0"/>
              </a:rPr>
              <a:t> • 1 credit lab (2 credits total for both Anatomy and Physiology) </a:t>
            </a:r>
          </a:p>
          <a:p>
            <a:r>
              <a:rPr lang="en-US" sz="1200" dirty="0">
                <a:solidFill>
                  <a:schemeClr val="bg1"/>
                </a:solidFill>
                <a:latin typeface="Verdana" panose="020B0604030504040204" pitchFamily="34" charset="0"/>
                <a:ea typeface="Verdana" panose="020B0604030504040204" pitchFamily="34" charset="0"/>
              </a:rPr>
              <a:t> • 4 credits per course (8 credits total for both Anatomy and Physiology)</a:t>
            </a:r>
          </a:p>
        </p:txBody>
      </p:sp>
      <p:cxnSp>
        <p:nvCxnSpPr>
          <p:cNvPr id="4" name="Straight Connector 3">
            <a:extLst>
              <a:ext uri="{FF2B5EF4-FFF2-40B4-BE49-F238E27FC236}">
                <a16:creationId xmlns:a16="http://schemas.microsoft.com/office/drawing/2014/main" id="{C85CA89E-2D7A-0BF5-1ECA-BA7F4EB2B242}"/>
              </a:ext>
            </a:extLst>
          </p:cNvPr>
          <p:cNvCxnSpPr>
            <a:cxnSpLocks/>
          </p:cNvCxnSpPr>
          <p:nvPr/>
        </p:nvCxnSpPr>
        <p:spPr>
          <a:xfrm>
            <a:off x="4459522" y="641445"/>
            <a:ext cx="0" cy="423763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Audio 7">
            <a:hlinkClick r:id="" action="ppaction://media"/>
            <a:extLst>
              <a:ext uri="{FF2B5EF4-FFF2-40B4-BE49-F238E27FC236}">
                <a16:creationId xmlns:a16="http://schemas.microsoft.com/office/drawing/2014/main" id="{6ECAE4DE-8AD4-BF69-BE5E-E5E4073941F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38323315"/>
      </p:ext>
    </p:extLst>
  </p:cSld>
  <p:clrMapOvr>
    <a:masterClrMapping/>
  </p:clrMapOvr>
  <mc:AlternateContent xmlns:mc="http://schemas.openxmlformats.org/markup-compatibility/2006" xmlns:p14="http://schemas.microsoft.com/office/powerpoint/2010/main">
    <mc:Choice Requires="p14">
      <p:transition spd="slow" p14:dur="2000" advTm="34952"/>
    </mc:Choice>
    <mc:Fallback xmlns="">
      <p:transition spd="slow" advTm="349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25361"/>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197621" y="848921"/>
            <a:ext cx="4176759" cy="389333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cs typeface="Verdana"/>
                <a:sym typeface="Verdana"/>
              </a:rPr>
              <a:t>Statistics (3 credits):</a:t>
            </a:r>
            <a:endParaRPr lang="en-US" sz="1200" dirty="0"/>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Acceptable transfer credits from any department; examples include Business Statistics, Psychology Statistics, Biostatistics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Research Methodology is acceptable if the course description includes statistics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Calculus does not fulfill this preadmission course</a:t>
            </a:r>
          </a:p>
          <a:p>
            <a:pPr>
              <a:spcBef>
                <a:spcPts val="1500"/>
              </a:spcBef>
              <a:buClr>
                <a:schemeClr val="lt1"/>
              </a:buClr>
              <a:buSzPts val="1400"/>
            </a:pPr>
            <a:endParaRPr lang="en-US" sz="1200" b="1" dirty="0">
              <a:solidFill>
                <a:schemeClr val="lt1"/>
              </a:solidFill>
              <a:latin typeface="Verdana"/>
              <a:ea typeface="Verdana"/>
              <a:cs typeface="Verdana"/>
              <a:sym typeface="Verdana"/>
            </a:endParaRPr>
          </a:p>
          <a:p>
            <a:pPr marL="0" marR="0" lvl="0" indent="0" algn="l" rtl="0">
              <a:spcBef>
                <a:spcPts val="0"/>
              </a:spcBef>
              <a:spcAft>
                <a:spcPts val="0"/>
              </a:spcAft>
              <a:buNone/>
            </a:pPr>
            <a:r>
              <a:rPr lang="en-US" sz="1200" b="1" dirty="0">
                <a:solidFill>
                  <a:schemeClr val="lt1"/>
                </a:solidFill>
                <a:latin typeface="Verdana"/>
                <a:ea typeface="Verdana"/>
                <a:cs typeface="Verdana"/>
                <a:sym typeface="Verdana"/>
              </a:rPr>
              <a:t>Humanities (3 credits):</a:t>
            </a:r>
            <a:endParaRPr lang="en-US" sz="1200" dirty="0"/>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Any literature, fine arts, philosophy, cultural, religion, foreign language, courses will fulfill the requirement</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History classes will not transfer for the humanities </a:t>
            </a: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300"/>
              </a:spcBef>
              <a:buClr>
                <a:schemeClr val="lt1"/>
              </a:buClr>
              <a:buSzPts val="1400"/>
            </a:pPr>
            <a:endParaRPr lang="en-US" sz="1200" dirty="0">
              <a:solidFill>
                <a:schemeClr val="lt1"/>
              </a:solidFill>
              <a:latin typeface="Verdana"/>
              <a:ea typeface="Verdana"/>
              <a:cs typeface="Verdana"/>
              <a:sym typeface="Verdana"/>
            </a:endParaRPr>
          </a:p>
          <a:p>
            <a:pPr>
              <a:spcBef>
                <a:spcPts val="1500"/>
              </a:spcBef>
              <a:buClr>
                <a:schemeClr val="lt1"/>
              </a:buClr>
              <a:buSzPts val="1400"/>
            </a:pPr>
            <a:endParaRPr lang="en-US" sz="1200" b="1" dirty="0">
              <a:solidFill>
                <a:schemeClr val="lt1"/>
              </a:solidFill>
              <a:latin typeface="Verdana"/>
              <a:ea typeface="Verdana"/>
              <a:cs typeface="Verdana"/>
              <a:sym typeface="Verdana"/>
            </a:endParaRPr>
          </a:p>
        </p:txBody>
      </p:sp>
      <p:sp>
        <p:nvSpPr>
          <p:cNvPr id="121" name="Google Shape;121;p4"/>
          <p:cNvSpPr txBox="1"/>
          <p:nvPr/>
        </p:nvSpPr>
        <p:spPr>
          <a:xfrm>
            <a:off x="188764" y="152325"/>
            <a:ext cx="8667642"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i="0" dirty="0">
                <a:solidFill>
                  <a:schemeClr val="lt1"/>
                </a:solidFill>
                <a:latin typeface="Verdana"/>
                <a:ea typeface="Verdana"/>
                <a:cs typeface="Verdana"/>
                <a:sym typeface="Verdana"/>
              </a:rPr>
              <a:t> Prerequisite Coursework</a:t>
            </a:r>
            <a:endParaRPr lang="en-US" sz="3000" dirty="0"/>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4625864" y="799042"/>
            <a:ext cx="4456698" cy="18004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cs typeface="Verdana"/>
                <a:sym typeface="Verdana"/>
              </a:rPr>
              <a:t>United States History (3 credits):</a:t>
            </a:r>
            <a:endParaRPr lang="en-US" sz="1200" dirty="0"/>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Any historical, political or cultural class with the course content limited to the United States will fulfill the requirement. Example: American Literature, United States Politics, United States History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World History and Western Civilization are NOT acceptable</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sp>
        <p:nvSpPr>
          <p:cNvPr id="3" name="Google Shape;120;p4">
            <a:extLst>
              <a:ext uri="{FF2B5EF4-FFF2-40B4-BE49-F238E27FC236}">
                <a16:creationId xmlns:a16="http://schemas.microsoft.com/office/drawing/2014/main" id="{F7D5158F-4535-0113-8589-F2E256C0A695}"/>
              </a:ext>
            </a:extLst>
          </p:cNvPr>
          <p:cNvSpPr txBox="1"/>
          <p:nvPr/>
        </p:nvSpPr>
        <p:spPr>
          <a:xfrm>
            <a:off x="4625864" y="2599495"/>
            <a:ext cx="4456698" cy="190817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cs typeface="Verdana"/>
                <a:sym typeface="Verdana"/>
              </a:rPr>
              <a:t>Global Issues (3 credits):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Course content concentrates on a historical or cultural issue outside the United States and its interconnectedness to the world. Example: Western or Other World Civilizations, World History, Cultural Anthropology, World Religions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Also accepted, study abroad programs conducted by a college/university </a:t>
            </a:r>
          </a:p>
          <a:p>
            <a:pPr marL="0" marR="0" lvl="0" indent="0" algn="l" rtl="0">
              <a:spcBef>
                <a:spcPts val="0"/>
              </a:spcBef>
              <a:spcAft>
                <a:spcPts val="0"/>
              </a:spcAft>
              <a:buNone/>
            </a:pPr>
            <a:endParaRPr lang="en-US" sz="1200" b="1" dirty="0">
              <a:solidFill>
                <a:schemeClr val="lt1"/>
              </a:solidFill>
              <a:latin typeface="Verdana"/>
              <a:ea typeface="Verdana"/>
              <a:cs typeface="Verdana"/>
              <a:sym typeface="Verdana"/>
            </a:endParaRPr>
          </a:p>
        </p:txBody>
      </p:sp>
      <p:cxnSp>
        <p:nvCxnSpPr>
          <p:cNvPr id="5" name="Straight Connector 4">
            <a:extLst>
              <a:ext uri="{FF2B5EF4-FFF2-40B4-BE49-F238E27FC236}">
                <a16:creationId xmlns:a16="http://schemas.microsoft.com/office/drawing/2014/main" id="{34921914-93D5-C5F1-323D-B4D68B5BC14D}"/>
              </a:ext>
            </a:extLst>
          </p:cNvPr>
          <p:cNvCxnSpPr/>
          <p:nvPr/>
        </p:nvCxnSpPr>
        <p:spPr>
          <a:xfrm>
            <a:off x="4455994" y="730045"/>
            <a:ext cx="0" cy="394431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7" name="Audio 6">
            <a:hlinkClick r:id="" action="ppaction://media"/>
            <a:extLst>
              <a:ext uri="{FF2B5EF4-FFF2-40B4-BE49-F238E27FC236}">
                <a16:creationId xmlns:a16="http://schemas.microsoft.com/office/drawing/2014/main" id="{1E20AC16-3720-6D67-B8D4-4607D44DE325}"/>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388445524"/>
      </p:ext>
    </p:extLst>
  </p:cSld>
  <p:clrMapOvr>
    <a:masterClrMapping/>
  </p:clrMapOvr>
  <mc:AlternateContent xmlns:mc="http://schemas.openxmlformats.org/markup-compatibility/2006" xmlns:p14="http://schemas.microsoft.com/office/powerpoint/2010/main">
    <mc:Choice Requires="p14">
      <p:transition spd="slow" p14:dur="2000" advTm="13257"/>
    </mc:Choice>
    <mc:Fallback xmlns="">
      <p:transition spd="slow" advTm="1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25361"/>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0" name="Google Shape;120;p4"/>
          <p:cNvSpPr txBox="1"/>
          <p:nvPr/>
        </p:nvSpPr>
        <p:spPr>
          <a:xfrm>
            <a:off x="116510" y="479326"/>
            <a:ext cx="8924256" cy="1031011"/>
          </a:xfrm>
          <a:prstGeom prst="rect">
            <a:avLst/>
          </a:prstGeom>
          <a:noFill/>
          <a:ln>
            <a:noFill/>
          </a:ln>
        </p:spPr>
        <p:txBody>
          <a:bodyPr spcFirstLastPara="1" wrap="square" lIns="91425" tIns="45700" rIns="91425" bIns="45700" anchor="t" anchorCtr="0">
            <a:spAutoFit/>
          </a:bodyPr>
          <a:lstStyle/>
          <a:p>
            <a:pPr>
              <a:spcBef>
                <a:spcPts val="1500"/>
              </a:spcBef>
              <a:buClr>
                <a:schemeClr val="lt1"/>
              </a:buClr>
              <a:buSzPts val="1400"/>
            </a:pPr>
            <a:r>
              <a:rPr lang="en-US" sz="1200" dirty="0">
                <a:solidFill>
                  <a:schemeClr val="lt1"/>
                </a:solidFill>
                <a:latin typeface="Verdana"/>
                <a:ea typeface="Verdana"/>
                <a:cs typeface="Verdana"/>
                <a:sym typeface="Verdana"/>
              </a:rPr>
              <a:t>Stony Brook University’s Transfer Equivalency Database is available online https://</a:t>
            </a:r>
            <a:r>
              <a:rPr lang="en-US" sz="1200" dirty="0" err="1">
                <a:solidFill>
                  <a:schemeClr val="lt1"/>
                </a:solidFill>
                <a:latin typeface="Verdana"/>
                <a:ea typeface="Verdana"/>
                <a:cs typeface="Verdana"/>
                <a:sym typeface="Verdana"/>
              </a:rPr>
              <a:t>www.stonybrook.edu</a:t>
            </a:r>
            <a:r>
              <a:rPr lang="en-US" sz="1200" dirty="0">
                <a:solidFill>
                  <a:schemeClr val="lt1"/>
                </a:solidFill>
                <a:latin typeface="Verdana"/>
                <a:ea typeface="Verdana"/>
                <a:cs typeface="Verdana"/>
                <a:sym typeface="Verdana"/>
              </a:rPr>
              <a:t>/</a:t>
            </a:r>
            <a:r>
              <a:rPr lang="en-US" sz="1200" dirty="0" err="1">
                <a:solidFill>
                  <a:schemeClr val="lt1"/>
                </a:solidFill>
                <a:latin typeface="Verdana"/>
                <a:ea typeface="Verdana"/>
                <a:cs typeface="Verdana"/>
                <a:sym typeface="Verdana"/>
              </a:rPr>
              <a:t>commcms</a:t>
            </a:r>
            <a:r>
              <a:rPr lang="en-US" sz="1200" dirty="0">
                <a:solidFill>
                  <a:schemeClr val="lt1"/>
                </a:solidFill>
                <a:latin typeface="Verdana"/>
                <a:ea typeface="Verdana"/>
                <a:cs typeface="Verdana"/>
                <a:sym typeface="Verdana"/>
              </a:rPr>
              <a:t>/advising/_</a:t>
            </a:r>
            <a:r>
              <a:rPr lang="en-US" sz="1200" dirty="0" err="1">
                <a:solidFill>
                  <a:schemeClr val="lt1"/>
                </a:solidFill>
                <a:latin typeface="Verdana"/>
                <a:ea typeface="Verdana"/>
                <a:cs typeface="Verdana"/>
                <a:sym typeface="Verdana"/>
              </a:rPr>
              <a:t>transferinfo</a:t>
            </a:r>
            <a:r>
              <a:rPr lang="en-US" sz="1200" dirty="0">
                <a:solidFill>
                  <a:schemeClr val="lt1"/>
                </a:solidFill>
                <a:latin typeface="Verdana"/>
                <a:ea typeface="Verdana"/>
                <a:cs typeface="Verdana"/>
                <a:sym typeface="Verdana"/>
              </a:rPr>
              <a:t>/equivalencies/</a:t>
            </a:r>
          </a:p>
          <a:p>
            <a:pPr>
              <a:spcBef>
                <a:spcPts val="1500"/>
              </a:spcBef>
              <a:buClr>
                <a:schemeClr val="lt1"/>
              </a:buClr>
              <a:buSzPts val="1400"/>
            </a:pPr>
            <a:r>
              <a:rPr lang="en-US" sz="1200" dirty="0">
                <a:solidFill>
                  <a:schemeClr val="lt1"/>
                </a:solidFill>
                <a:latin typeface="Verdana"/>
                <a:ea typeface="Verdana"/>
                <a:cs typeface="Verdana"/>
                <a:sym typeface="Verdana"/>
              </a:rPr>
              <a:t>You can use this to determine if a course will satisfy the School of Nursing preadmission course requirements.</a:t>
            </a:r>
          </a:p>
        </p:txBody>
      </p:sp>
      <p:sp>
        <p:nvSpPr>
          <p:cNvPr id="121" name="Google Shape;121;p4"/>
          <p:cNvSpPr txBox="1"/>
          <p:nvPr/>
        </p:nvSpPr>
        <p:spPr>
          <a:xfrm>
            <a:off x="137891" y="-6485"/>
            <a:ext cx="8881494" cy="577720"/>
          </a:xfrm>
          <a:prstGeom prst="rect">
            <a:avLst/>
          </a:prstGeom>
          <a:noFill/>
          <a:ln>
            <a:noFill/>
          </a:ln>
        </p:spPr>
        <p:txBody>
          <a:bodyPr spcFirstLastPara="1" wrap="square" lIns="91425" tIns="45700" rIns="91425" bIns="45700" anchor="t" anchorCtr="0">
            <a:noAutofit/>
          </a:bodyPr>
          <a:lstStyle/>
          <a:p>
            <a:pPr>
              <a:lnSpc>
                <a:spcPct val="111428"/>
              </a:lnSpc>
              <a:buClr>
                <a:schemeClr val="lt1"/>
              </a:buClr>
              <a:buSzPts val="3500"/>
            </a:pPr>
            <a:r>
              <a:rPr lang="en-US" sz="3000" b="1" i="0" dirty="0">
                <a:solidFill>
                  <a:schemeClr val="lt1"/>
                </a:solidFill>
                <a:latin typeface="Verdana"/>
                <a:ea typeface="Verdana"/>
                <a:cs typeface="Verdana"/>
                <a:sym typeface="Verdana"/>
              </a:rPr>
              <a:t>Transfer Equivalencies for Prerequisites</a:t>
            </a:r>
            <a:endParaRPr lang="en-US" sz="3000" dirty="0"/>
          </a:p>
        </p:txBody>
      </p:sp>
      <p:graphicFrame>
        <p:nvGraphicFramePr>
          <p:cNvPr id="2" name="Table 1">
            <a:extLst>
              <a:ext uri="{FF2B5EF4-FFF2-40B4-BE49-F238E27FC236}">
                <a16:creationId xmlns:a16="http://schemas.microsoft.com/office/drawing/2014/main" id="{A0581AFD-5B3A-BD17-FF7E-047B684FD6AE}"/>
              </a:ext>
            </a:extLst>
          </p:cNvPr>
          <p:cNvGraphicFramePr>
            <a:graphicFrameLocks noGrp="1"/>
          </p:cNvGraphicFramePr>
          <p:nvPr>
            <p:extLst>
              <p:ext uri="{D42A27DB-BD31-4B8C-83A1-F6EECF244321}">
                <p14:modId xmlns:p14="http://schemas.microsoft.com/office/powerpoint/2010/main" val="2859945682"/>
              </p:ext>
            </p:extLst>
          </p:nvPr>
        </p:nvGraphicFramePr>
        <p:xfrm>
          <a:off x="248879" y="2190904"/>
          <a:ext cx="4249380" cy="1841162"/>
        </p:xfrm>
        <a:graphic>
          <a:graphicData uri="http://schemas.openxmlformats.org/drawingml/2006/table">
            <a:tbl>
              <a:tblPr firstRow="1" firstCol="1" bandRow="1">
                <a:tableStyleId>{757978B8-B9CF-44B9-AC75-05A7746FB8B4}</a:tableStyleId>
              </a:tblPr>
              <a:tblGrid>
                <a:gridCol w="2350721">
                  <a:extLst>
                    <a:ext uri="{9D8B030D-6E8A-4147-A177-3AD203B41FA5}">
                      <a16:colId xmlns:a16="http://schemas.microsoft.com/office/drawing/2014/main" val="2511073264"/>
                    </a:ext>
                  </a:extLst>
                </a:gridCol>
                <a:gridCol w="733535">
                  <a:extLst>
                    <a:ext uri="{9D8B030D-6E8A-4147-A177-3AD203B41FA5}">
                      <a16:colId xmlns:a16="http://schemas.microsoft.com/office/drawing/2014/main" val="1090423787"/>
                    </a:ext>
                  </a:extLst>
                </a:gridCol>
                <a:gridCol w="1165124">
                  <a:extLst>
                    <a:ext uri="{9D8B030D-6E8A-4147-A177-3AD203B41FA5}">
                      <a16:colId xmlns:a16="http://schemas.microsoft.com/office/drawing/2014/main" val="1374879708"/>
                    </a:ext>
                  </a:extLst>
                </a:gridCol>
              </a:tblGrid>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Required Courses</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Credits</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SBU Equivalency</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475121266"/>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English Composition </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WRT 102</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3538680610"/>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Microbiology/Lab</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BIO 299</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781611415"/>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Anatomy and Physiology I/Lab</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HAN 200</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813424555"/>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Anatomy and Physiology II/Lab</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HAN 202</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966018500"/>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Statistics</a:t>
                      </a:r>
                    </a:p>
                    <a:p>
                      <a:pPr marL="0" marR="0">
                        <a:lnSpc>
                          <a:spcPct val="107000"/>
                        </a:lnSpc>
                        <a:spcBef>
                          <a:spcPts val="0"/>
                        </a:spcBef>
                        <a:spcAft>
                          <a:spcPts val="0"/>
                        </a:spcAft>
                      </a:pP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STATS SBC: QPS</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206490186"/>
                  </a:ext>
                </a:extLst>
              </a:tr>
              <a:tr h="221141">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Total Credits</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18</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endParaRPr lang="en-US" sz="105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1870415186"/>
                  </a:ext>
                </a:extLst>
              </a:tr>
            </a:tbl>
          </a:graphicData>
        </a:graphic>
      </p:graphicFrame>
      <p:sp>
        <p:nvSpPr>
          <p:cNvPr id="3" name="Google Shape;120;p4">
            <a:extLst>
              <a:ext uri="{FF2B5EF4-FFF2-40B4-BE49-F238E27FC236}">
                <a16:creationId xmlns:a16="http://schemas.microsoft.com/office/drawing/2014/main" id="{087A438C-30E6-ECAC-10D1-DD0CBCE43C18}"/>
              </a:ext>
            </a:extLst>
          </p:cNvPr>
          <p:cNvSpPr txBox="1"/>
          <p:nvPr/>
        </p:nvSpPr>
        <p:spPr>
          <a:xfrm>
            <a:off x="2126442" y="1537669"/>
            <a:ext cx="4456698"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200" b="1" dirty="0">
                <a:solidFill>
                  <a:schemeClr val="lt1"/>
                </a:solidFill>
                <a:latin typeface="Verdana"/>
                <a:ea typeface="Verdana"/>
                <a:cs typeface="Verdana"/>
                <a:sym typeface="Verdana"/>
              </a:rPr>
              <a:t>SBU courses that </a:t>
            </a:r>
          </a:p>
          <a:p>
            <a:pPr marL="0" marR="0" lvl="0" indent="0" algn="ctr" rtl="0">
              <a:spcBef>
                <a:spcPts val="0"/>
              </a:spcBef>
              <a:spcAft>
                <a:spcPts val="0"/>
              </a:spcAft>
              <a:buNone/>
            </a:pPr>
            <a:r>
              <a:rPr lang="en-US" sz="1200" b="1" dirty="0">
                <a:solidFill>
                  <a:schemeClr val="lt1"/>
                </a:solidFill>
                <a:latin typeface="Verdana"/>
                <a:ea typeface="Verdana"/>
                <a:cs typeface="Verdana"/>
                <a:sym typeface="Verdana"/>
              </a:rPr>
              <a:t>satisfy the preadmission requirements</a:t>
            </a:r>
            <a:endParaRPr lang="en-US" sz="1200" dirty="0"/>
          </a:p>
        </p:txBody>
      </p:sp>
      <p:graphicFrame>
        <p:nvGraphicFramePr>
          <p:cNvPr id="5" name="Table 4">
            <a:extLst>
              <a:ext uri="{FF2B5EF4-FFF2-40B4-BE49-F238E27FC236}">
                <a16:creationId xmlns:a16="http://schemas.microsoft.com/office/drawing/2014/main" id="{1FE76031-2B4C-6201-37FF-2AC8343C8D67}"/>
              </a:ext>
            </a:extLst>
          </p:cNvPr>
          <p:cNvGraphicFramePr>
            <a:graphicFrameLocks noGrp="1"/>
          </p:cNvGraphicFramePr>
          <p:nvPr>
            <p:extLst>
              <p:ext uri="{D42A27DB-BD31-4B8C-83A1-F6EECF244321}">
                <p14:modId xmlns:p14="http://schemas.microsoft.com/office/powerpoint/2010/main" val="4041774209"/>
              </p:ext>
            </p:extLst>
          </p:nvPr>
        </p:nvGraphicFramePr>
        <p:xfrm>
          <a:off x="4761889" y="2108764"/>
          <a:ext cx="4057646" cy="2333628"/>
        </p:xfrm>
        <a:graphic>
          <a:graphicData uri="http://schemas.openxmlformats.org/drawingml/2006/table">
            <a:tbl>
              <a:tblPr firstRow="1" firstCol="1" bandRow="1">
                <a:tableStyleId>{757978B8-B9CF-44B9-AC75-05A7746FB8B4}</a:tableStyleId>
              </a:tblPr>
              <a:tblGrid>
                <a:gridCol w="2243532">
                  <a:extLst>
                    <a:ext uri="{9D8B030D-6E8A-4147-A177-3AD203B41FA5}">
                      <a16:colId xmlns:a16="http://schemas.microsoft.com/office/drawing/2014/main" val="3423435696"/>
                    </a:ext>
                  </a:extLst>
                </a:gridCol>
                <a:gridCol w="637863">
                  <a:extLst>
                    <a:ext uri="{9D8B030D-6E8A-4147-A177-3AD203B41FA5}">
                      <a16:colId xmlns:a16="http://schemas.microsoft.com/office/drawing/2014/main" val="236734620"/>
                    </a:ext>
                  </a:extLst>
                </a:gridCol>
                <a:gridCol w="1176251">
                  <a:extLst>
                    <a:ext uri="{9D8B030D-6E8A-4147-A177-3AD203B41FA5}">
                      <a16:colId xmlns:a16="http://schemas.microsoft.com/office/drawing/2014/main" val="3793608864"/>
                    </a:ext>
                  </a:extLst>
                </a:gridCol>
              </a:tblGrid>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Required Courses</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Credits</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SBU Equivalency</a:t>
                      </a:r>
                    </a:p>
                  </a:txBody>
                  <a:tcPr marL="9525" marR="9525" marT="9525" marB="9525"/>
                </a:tc>
                <a:extLst>
                  <a:ext uri="{0D108BD9-81ED-4DB2-BD59-A6C34878D82A}">
                    <a16:rowId xmlns:a16="http://schemas.microsoft.com/office/drawing/2014/main" val="3497041284"/>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Psychology</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PSY 103</a:t>
                      </a:r>
                    </a:p>
                  </a:txBody>
                  <a:tcPr marL="9525" marR="9525" marT="9525" marB="9525"/>
                </a:tc>
                <a:extLst>
                  <a:ext uri="{0D108BD9-81ED-4DB2-BD59-A6C34878D82A}">
                    <a16:rowId xmlns:a16="http://schemas.microsoft.com/office/drawing/2014/main" val="1893734998"/>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Humanities</a:t>
                      </a:r>
                    </a:p>
                  </a:txBody>
                  <a:tcPr marL="19050" marR="19050" marT="19050" marB="19050"/>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a:solidFill>
                            <a:schemeClr val="bg1"/>
                          </a:solidFill>
                          <a:effectLst/>
                          <a:latin typeface="Verdana" panose="020B0604030504040204" pitchFamily="34" charset="0"/>
                          <a:ea typeface="Verdana" panose="020B0604030504040204" pitchFamily="34" charset="0"/>
                          <a:cs typeface="Verdana" panose="020B0604030504040204" pitchFamily="34" charset="0"/>
                        </a:rPr>
                        <a:t>SBC: HUM</a:t>
                      </a:r>
                    </a:p>
                  </a:txBody>
                  <a:tcPr marL="9525" marR="9525" marT="9525" marB="9525"/>
                </a:tc>
                <a:extLst>
                  <a:ext uri="{0D108BD9-81ED-4DB2-BD59-A6C34878D82A}">
                    <a16:rowId xmlns:a16="http://schemas.microsoft.com/office/drawing/2014/main" val="2025577578"/>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US History</a:t>
                      </a:r>
                    </a:p>
                  </a:txBody>
                  <a:tcPr marL="19050" marR="19050" marT="19050" marB="19050"/>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SBC: USA</a:t>
                      </a:r>
                    </a:p>
                  </a:txBody>
                  <a:tcPr marL="9525" marR="9525" marT="9525" marB="9525"/>
                </a:tc>
                <a:extLst>
                  <a:ext uri="{0D108BD9-81ED-4DB2-BD59-A6C34878D82A}">
                    <a16:rowId xmlns:a16="http://schemas.microsoft.com/office/drawing/2014/main" val="2959100324"/>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Global Issues</a:t>
                      </a:r>
                    </a:p>
                  </a:txBody>
                  <a:tcPr marL="19050" marR="19050" marT="19050" marB="19050"/>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SBC: GLO</a:t>
                      </a:r>
                    </a:p>
                  </a:txBody>
                  <a:tcPr marL="9525" marR="9525" marT="9525" marB="9525"/>
                </a:tc>
                <a:extLst>
                  <a:ext uri="{0D108BD9-81ED-4DB2-BD59-A6C34878D82A}">
                    <a16:rowId xmlns:a16="http://schemas.microsoft.com/office/drawing/2014/main" val="1799150997"/>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+30 credits of lower division clinical nursing courses</a:t>
                      </a:r>
                    </a:p>
                  </a:txBody>
                  <a:tcPr marL="19050" marR="19050" marT="19050" marB="19050"/>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30</a:t>
                      </a:r>
                    </a:p>
                  </a:txBody>
                  <a:tcPr marL="19050" marR="19050" marT="19050" marB="19050" anchor="ctr"/>
                </a:tc>
                <a:tc>
                  <a:txBody>
                    <a:bodyPr/>
                    <a:lstStyle/>
                    <a:p>
                      <a:pPr marL="0" marR="0" algn="ctr">
                        <a:lnSpc>
                          <a:spcPct val="107000"/>
                        </a:lnSpc>
                        <a:spcBef>
                          <a:spcPts val="0"/>
                        </a:spcBef>
                        <a:spcAft>
                          <a:spcPts val="0"/>
                        </a:spcAft>
                      </a:pP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727109971"/>
                  </a:ext>
                </a:extLst>
              </a:tr>
              <a:tr h="0">
                <a:tc>
                  <a:txBody>
                    <a:bodyPr/>
                    <a:lstStyle/>
                    <a:p>
                      <a:pPr marL="0" marR="0">
                        <a:lnSpc>
                          <a:spcPct val="107000"/>
                        </a:lnSpc>
                        <a:spcBef>
                          <a:spcPts val="0"/>
                        </a:spcBef>
                        <a:spcAft>
                          <a:spcPts val="0"/>
                        </a:spcAft>
                      </a:pP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19050" marR="19050" marT="19050" marB="19050" anchor="ctr"/>
                </a:tc>
                <a:tc>
                  <a:txBody>
                    <a:bodyPr/>
                    <a:lstStyle/>
                    <a:p>
                      <a:pPr marL="0" marR="0" algn="ctr">
                        <a:lnSpc>
                          <a:spcPct val="107000"/>
                        </a:lnSpc>
                        <a:spcBef>
                          <a:spcPts val="0"/>
                        </a:spcBef>
                        <a:spcAft>
                          <a:spcPts val="0"/>
                        </a:spcAft>
                      </a:pPr>
                      <a:endPar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endParaRPr>
                    </a:p>
                  </a:txBody>
                  <a:tcPr marL="9525" marR="9525" marT="9525" marB="9525"/>
                </a:tc>
                <a:extLst>
                  <a:ext uri="{0D108BD9-81ED-4DB2-BD59-A6C34878D82A}">
                    <a16:rowId xmlns:a16="http://schemas.microsoft.com/office/drawing/2014/main" val="2213740583"/>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Total Credits</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42</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9525"/>
                </a:tc>
                <a:extLst>
                  <a:ext uri="{0D108BD9-81ED-4DB2-BD59-A6C34878D82A}">
                    <a16:rowId xmlns:a16="http://schemas.microsoft.com/office/drawing/2014/main" val="3193287051"/>
                  </a:ext>
                </a:extLst>
              </a:tr>
              <a:tr h="0">
                <a:tc>
                  <a:txBody>
                    <a:bodyPr/>
                    <a:lstStyle/>
                    <a:p>
                      <a:pPr marL="0" marR="0">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Overall Credits Required for Program</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60</a:t>
                      </a:r>
                    </a:p>
                  </a:txBody>
                  <a:tcPr marL="19050" marR="19050" marT="19050" marB="19050" anchor="ctr"/>
                </a:tc>
                <a:tc>
                  <a:txBody>
                    <a:bodyPr/>
                    <a:lstStyle/>
                    <a:p>
                      <a:pPr marL="0" marR="0" algn="ctr">
                        <a:lnSpc>
                          <a:spcPct val="107000"/>
                        </a:lnSpc>
                        <a:spcBef>
                          <a:spcPts val="0"/>
                        </a:spcBef>
                        <a:spcAft>
                          <a:spcPts val="0"/>
                        </a:spcAft>
                      </a:pPr>
                      <a:r>
                        <a:rPr lang="en-US" sz="1100" dirty="0">
                          <a:solidFill>
                            <a:schemeClr val="bg1"/>
                          </a:solidFill>
                          <a:effectLst/>
                          <a:latin typeface="Verdana" panose="020B0604030504040204" pitchFamily="34" charset="0"/>
                          <a:ea typeface="Verdana" panose="020B0604030504040204" pitchFamily="34" charset="0"/>
                          <a:cs typeface="Verdana" panose="020B0604030504040204" pitchFamily="34" charset="0"/>
                        </a:rPr>
                        <a:t> </a:t>
                      </a:r>
                    </a:p>
                  </a:txBody>
                  <a:tcPr marL="9525" marR="9525" marT="9525" marB="9525"/>
                </a:tc>
                <a:extLst>
                  <a:ext uri="{0D108BD9-81ED-4DB2-BD59-A6C34878D82A}">
                    <a16:rowId xmlns:a16="http://schemas.microsoft.com/office/drawing/2014/main" val="3907592494"/>
                  </a:ext>
                </a:extLst>
              </a:tr>
            </a:tbl>
          </a:graphicData>
        </a:graphic>
      </p:graphicFrame>
      <p:pic>
        <p:nvPicPr>
          <p:cNvPr id="7" name="Audio 6">
            <a:hlinkClick r:id="" action="ppaction://media"/>
            <a:extLst>
              <a:ext uri="{FF2B5EF4-FFF2-40B4-BE49-F238E27FC236}">
                <a16:creationId xmlns:a16="http://schemas.microsoft.com/office/drawing/2014/main" id="{859C1D33-1B46-4D3C-FBBA-48A10EA6324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0706235"/>
      </p:ext>
    </p:extLst>
  </p:cSld>
  <p:clrMapOvr>
    <a:masterClrMapping/>
  </p:clrMapOvr>
  <mc:AlternateContent xmlns:mc="http://schemas.openxmlformats.org/markup-compatibility/2006" xmlns:p14="http://schemas.microsoft.com/office/powerpoint/2010/main">
    <mc:Choice Requires="p14">
      <p:transition spd="slow" p14:dur="2000" advTm="40476"/>
    </mc:Choice>
    <mc:Fallback xmlns="">
      <p:transition spd="slow" advTm="40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4598"/>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lang="en-US" sz="1400" dirty="0">
              <a:solidFill>
                <a:schemeClr val="lt1"/>
              </a:solidFill>
              <a:latin typeface="Verdana"/>
              <a:ea typeface="Verdana"/>
              <a:cs typeface="Verdana"/>
              <a:sym typeface="Verdana"/>
            </a:endParaRPr>
          </a:p>
        </p:txBody>
      </p:sp>
      <p:sp>
        <p:nvSpPr>
          <p:cNvPr id="121" name="Google Shape;121;p4"/>
          <p:cNvSpPr txBox="1"/>
          <p:nvPr/>
        </p:nvSpPr>
        <p:spPr>
          <a:xfrm>
            <a:off x="131253" y="208631"/>
            <a:ext cx="8881494" cy="577720"/>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3000" b="1" i="0" dirty="0">
                <a:solidFill>
                  <a:schemeClr val="lt1"/>
                </a:solidFill>
                <a:latin typeface="Verdana"/>
                <a:ea typeface="Verdana"/>
                <a:cs typeface="Verdana"/>
                <a:sym typeface="Verdana"/>
              </a:rPr>
              <a:t>Pr</a:t>
            </a:r>
            <a:r>
              <a:rPr lang="en-US" sz="3000" b="1" dirty="0">
                <a:solidFill>
                  <a:schemeClr val="lt1"/>
                </a:solidFill>
                <a:latin typeface="Verdana"/>
                <a:ea typeface="Verdana"/>
                <a:cs typeface="Verdana"/>
                <a:sym typeface="Verdana"/>
              </a:rPr>
              <a:t>evious Degrees and Credit Waivers</a:t>
            </a:r>
            <a:endParaRPr lang="en-US" sz="3000" dirty="0"/>
          </a:p>
        </p:txBody>
      </p:sp>
      <p:sp>
        <p:nvSpPr>
          <p:cNvPr id="2" name="TextBox 1">
            <a:extLst>
              <a:ext uri="{FF2B5EF4-FFF2-40B4-BE49-F238E27FC236}">
                <a16:creationId xmlns:a16="http://schemas.microsoft.com/office/drawing/2014/main" id="{71E38EDA-C93E-98E6-761D-C57F3564BF59}"/>
              </a:ext>
            </a:extLst>
          </p:cNvPr>
          <p:cNvSpPr txBox="1"/>
          <p:nvPr/>
        </p:nvSpPr>
        <p:spPr>
          <a:xfrm>
            <a:off x="3724306" y="946036"/>
            <a:ext cx="5352238" cy="4370427"/>
          </a:xfrm>
          <a:prstGeom prst="rect">
            <a:avLst/>
          </a:prstGeom>
          <a:noFill/>
        </p:spPr>
        <p:txBody>
          <a:bodyPr wrap="square" rtlCol="0">
            <a:spAutoFit/>
          </a:bodyPr>
          <a:lstStyle/>
          <a:p>
            <a:pPr marL="171450" indent="-171450">
              <a:buClr>
                <a:schemeClr val="bg1"/>
              </a:buClr>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If you have a previous Baccalaureate degree in another discipline, you may be eligible to transfer up to 19 credits of your previous 300 &amp; 400 level liberal arts courses to the RN to Baccalaureate Program, resulting in a decrease in the number of courses you must complete. </a:t>
            </a:r>
            <a:r>
              <a:rPr lang="en-US" sz="1200" b="1" dirty="0">
                <a:solidFill>
                  <a:schemeClr val="bg1"/>
                </a:solidFill>
                <a:latin typeface="Verdana" panose="020B0604030504040204" pitchFamily="34" charset="0"/>
                <a:ea typeface="Verdana" panose="020B0604030504040204" pitchFamily="34" charset="0"/>
              </a:rPr>
              <a:t>Please see below for previous course/credit requirements and required materials</a:t>
            </a:r>
          </a:p>
          <a:p>
            <a:pPr marL="171450" indent="-171450">
              <a:buClr>
                <a:schemeClr val="bg1"/>
              </a:buClr>
              <a:buFont typeface="Arial" panose="020B0604020202020204" pitchFamily="34" charset="0"/>
              <a:buChar char="•"/>
            </a:pPr>
            <a:endParaRPr lang="en-US" sz="1200" dirty="0">
              <a:solidFill>
                <a:schemeClr val="bg1"/>
              </a:solidFill>
              <a:latin typeface="Verdana" panose="020B0604030504040204" pitchFamily="34" charset="0"/>
              <a:ea typeface="Verdana" panose="020B0604030504040204" pitchFamily="34" charset="0"/>
            </a:endParaRPr>
          </a:p>
          <a:p>
            <a:pPr marL="171450" indent="-171450">
              <a:buClr>
                <a:schemeClr val="bg1"/>
              </a:buClr>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rPr>
              <a:t>Only courses with a minimum grade of C+ shall be considered</a:t>
            </a:r>
          </a:p>
          <a:p>
            <a:pPr marL="171450" indent="-171450">
              <a:buClr>
                <a:schemeClr val="bg1"/>
              </a:buClr>
              <a:buFont typeface="Arial" panose="020B0604020202020204" pitchFamily="34" charset="0"/>
              <a:buChar char="•"/>
            </a:pPr>
            <a:endParaRPr lang="en-US" sz="1200" u="sng" dirty="0">
              <a:solidFill>
                <a:schemeClr val="bg1"/>
              </a:solidFill>
              <a:latin typeface="Verdana" panose="020B0604030504040204" pitchFamily="34" charset="0"/>
              <a:ea typeface="Verdana" panose="020B0604030504040204" pitchFamily="34" charset="0"/>
            </a:endParaRPr>
          </a:p>
          <a:p>
            <a:pPr marL="171450" indent="-171450">
              <a:buClr>
                <a:schemeClr val="bg1"/>
              </a:buClr>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rPr>
              <a:t>These credits must be from an institution accredited by an agency recognized by the U.S. Secretary of Education </a:t>
            </a:r>
          </a:p>
          <a:p>
            <a:pPr marL="171450" indent="-171450">
              <a:buClr>
                <a:schemeClr val="bg1"/>
              </a:buClr>
              <a:buFont typeface="Arial" panose="020B0604020202020204" pitchFamily="34" charset="0"/>
              <a:buChar char="•"/>
            </a:pPr>
            <a:endParaRPr lang="en-US" sz="1200" u="sng" dirty="0">
              <a:solidFill>
                <a:schemeClr val="bg1"/>
              </a:solidFill>
              <a:latin typeface="Verdana" panose="020B0604030504040204" pitchFamily="34" charset="0"/>
              <a:ea typeface="Verdana" panose="020B0604030504040204" pitchFamily="34" charset="0"/>
            </a:endParaRPr>
          </a:p>
          <a:p>
            <a:pPr marL="171450" indent="-171450">
              <a:buClr>
                <a:schemeClr val="bg1"/>
              </a:buClr>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rPr>
              <a:t>Official Transcripts and course descriptions must be submitted</a:t>
            </a:r>
          </a:p>
          <a:p>
            <a:pPr marL="171450" indent="-171450">
              <a:buClr>
                <a:schemeClr val="bg1"/>
              </a:buClr>
              <a:buFont typeface="Arial" panose="020B0604020202020204" pitchFamily="34" charset="0"/>
              <a:buChar char="•"/>
            </a:pPr>
            <a:endParaRPr lang="en-US" sz="1200" dirty="0">
              <a:solidFill>
                <a:schemeClr val="bg1"/>
              </a:solidFill>
              <a:latin typeface="Verdana" panose="020B0604030504040204" pitchFamily="34" charset="0"/>
              <a:ea typeface="Verdana" panose="020B0604030504040204" pitchFamily="34" charset="0"/>
            </a:endParaRPr>
          </a:p>
          <a:p>
            <a:pPr marL="171450" indent="-171450">
              <a:buClr>
                <a:schemeClr val="bg1"/>
              </a:buClr>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rPr>
              <a:t>Decisions regarding transfer credit are made on an individual basis</a:t>
            </a:r>
          </a:p>
          <a:p>
            <a:pPr marL="171450" indent="-171450">
              <a:buClr>
                <a:schemeClr val="bg1"/>
              </a:buClr>
              <a:buFont typeface="Arial" panose="020B0604020202020204" pitchFamily="34" charset="0"/>
              <a:buChar char="•"/>
            </a:pPr>
            <a:endParaRPr lang="en-US" sz="1200" dirty="0">
              <a:solidFill>
                <a:schemeClr val="bg1"/>
              </a:solidFill>
              <a:latin typeface="Verdana" panose="020B0604030504040204" pitchFamily="34" charset="0"/>
              <a:ea typeface="Verdana" panose="020B0604030504040204" pitchFamily="34" charset="0"/>
            </a:endParaRPr>
          </a:p>
          <a:p>
            <a:pPr marL="171450" indent="-171450">
              <a:buClr>
                <a:schemeClr val="bg1"/>
              </a:buClr>
              <a:buFont typeface="Arial" panose="020B0604020202020204" pitchFamily="34" charset="0"/>
              <a:buChar char="•"/>
            </a:pPr>
            <a:r>
              <a:rPr lang="en-US" sz="1200" b="1" dirty="0">
                <a:solidFill>
                  <a:schemeClr val="bg1"/>
                </a:solidFill>
                <a:latin typeface="Verdana" panose="020B0604030504040204" pitchFamily="34" charset="0"/>
                <a:ea typeface="Verdana" panose="020B0604030504040204" pitchFamily="34" charset="0"/>
              </a:rPr>
              <a:t>Grades received for transferred courses are not shown nor are they included in the calculation of the student’s cumulative grade point average at Stony Brook University</a:t>
            </a:r>
          </a:p>
          <a:p>
            <a:pPr marL="171450" indent="-171450">
              <a:buClr>
                <a:schemeClr val="bg1"/>
              </a:buClr>
              <a:buFont typeface="Arial" panose="020B0604020202020204" pitchFamily="34" charset="0"/>
              <a:buChar char="•"/>
            </a:pPr>
            <a:endParaRPr lang="en-US" dirty="0">
              <a:solidFill>
                <a:schemeClr val="bg1"/>
              </a:solidFill>
              <a:latin typeface="Verdana" panose="020B0604030504040204" pitchFamily="34" charset="0"/>
              <a:ea typeface="Verdana" panose="020B0604030504040204" pitchFamily="34" charset="0"/>
            </a:endParaRPr>
          </a:p>
        </p:txBody>
      </p:sp>
      <p:pic>
        <p:nvPicPr>
          <p:cNvPr id="12" name="Picture 11">
            <a:extLst>
              <a:ext uri="{FF2B5EF4-FFF2-40B4-BE49-F238E27FC236}">
                <a16:creationId xmlns:a16="http://schemas.microsoft.com/office/drawing/2014/main" id="{FB2B4A3C-7947-53AF-1A38-BA927CC3BC2F}"/>
              </a:ext>
            </a:extLst>
          </p:cNvPr>
          <p:cNvPicPr>
            <a:picLocks noChangeAspect="1"/>
          </p:cNvPicPr>
          <p:nvPr/>
        </p:nvPicPr>
        <p:blipFill>
          <a:blip r:embed="rId6"/>
          <a:stretch>
            <a:fillRect/>
          </a:stretch>
        </p:blipFill>
        <p:spPr>
          <a:xfrm>
            <a:off x="0" y="1746354"/>
            <a:ext cx="3724306" cy="3537105"/>
          </a:xfrm>
          <a:prstGeom prst="rect">
            <a:avLst/>
          </a:prstGeom>
        </p:spPr>
      </p:pic>
      <p:pic>
        <p:nvPicPr>
          <p:cNvPr id="29" name="Audio 28">
            <a:hlinkClick r:id="" action="ppaction://media"/>
            <a:extLst>
              <a:ext uri="{FF2B5EF4-FFF2-40B4-BE49-F238E27FC236}">
                <a16:creationId xmlns:a16="http://schemas.microsoft.com/office/drawing/2014/main" id="{0F4387AD-FACF-CC29-343A-3BA11BB684B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60954169"/>
      </p:ext>
    </p:extLst>
  </p:cSld>
  <p:clrMapOvr>
    <a:masterClrMapping/>
  </p:clrMapOvr>
  <mc:AlternateContent xmlns:mc="http://schemas.openxmlformats.org/markup-compatibility/2006" xmlns:p14="http://schemas.microsoft.com/office/powerpoint/2010/main">
    <mc:Choice Requires="p14">
      <p:transition spd="slow" p14:dur="2000" advTm="63257"/>
    </mc:Choice>
    <mc:Fallback xmlns="">
      <p:transition spd="slow" advTm="632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9"/>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5"/>
          <p:cNvPicPr preferRelativeResize="0"/>
          <p:nvPr/>
        </p:nvPicPr>
        <p:blipFill rotWithShape="1">
          <a:blip r:embed="rId5">
            <a:alphaModFix/>
          </a:blip>
          <a:srcRect l="3020" t="4309" b="10053"/>
          <a:stretch/>
        </p:blipFill>
        <p:spPr>
          <a:xfrm>
            <a:off x="0" y="0"/>
            <a:ext cx="8748409" cy="5155660"/>
          </a:xfrm>
          <a:prstGeom prst="rect">
            <a:avLst/>
          </a:prstGeom>
          <a:noFill/>
          <a:ln>
            <a:noFill/>
          </a:ln>
        </p:spPr>
      </p:pic>
      <p:sp>
        <p:nvSpPr>
          <p:cNvPr id="128" name="Google Shape;128;p5"/>
          <p:cNvSpPr/>
          <p:nvPr/>
        </p:nvSpPr>
        <p:spPr>
          <a:xfrm>
            <a:off x="5995219" y="0"/>
            <a:ext cx="3148781" cy="5156470"/>
          </a:xfrm>
          <a:prstGeom prst="rect">
            <a:avLst/>
          </a:prstGeom>
          <a:gradFill>
            <a:gsLst>
              <a:gs pos="0">
                <a:srgbClr val="5D0000"/>
              </a:gs>
              <a:gs pos="50000">
                <a:srgbClr val="880000"/>
              </a:gs>
              <a:gs pos="100000">
                <a:srgbClr val="A30000"/>
              </a:gs>
            </a:gsLst>
            <a:lin ang="135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9" name="Google Shape;129;p5"/>
          <p:cNvSpPr txBox="1"/>
          <p:nvPr/>
        </p:nvSpPr>
        <p:spPr>
          <a:xfrm>
            <a:off x="5995219" y="88490"/>
            <a:ext cx="3148781" cy="30238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600" b="1" dirty="0">
                <a:solidFill>
                  <a:schemeClr val="lt1"/>
                </a:solidFill>
                <a:latin typeface="Verdana"/>
                <a:ea typeface="Verdana"/>
                <a:cs typeface="Verdana"/>
                <a:sym typeface="Verdana"/>
              </a:rPr>
              <a:t>FINANCING QUESTIONS? </a:t>
            </a:r>
            <a:br>
              <a:rPr lang="en-US" sz="1400" b="1" dirty="0">
                <a:solidFill>
                  <a:schemeClr val="lt1"/>
                </a:solidFill>
                <a:latin typeface="Verdana"/>
                <a:ea typeface="Verdana"/>
                <a:cs typeface="Verdana"/>
                <a:sym typeface="Verdana"/>
              </a:rPr>
            </a:br>
            <a:endParaRPr lang="en-US" sz="1400" b="1" dirty="0">
              <a:solidFill>
                <a:schemeClr val="lt1"/>
              </a:solidFill>
              <a:latin typeface="Verdana"/>
              <a:ea typeface="Verdana"/>
              <a:cs typeface="Verdana"/>
              <a:sym typeface="Verdana"/>
            </a:endParaRPr>
          </a:p>
          <a:p>
            <a:pPr marL="0" marR="0" lvl="0" indent="0" algn="l" rtl="0">
              <a:spcBef>
                <a:spcPts val="0"/>
              </a:spcBef>
              <a:spcAft>
                <a:spcPts val="0"/>
              </a:spcAft>
              <a:buNone/>
            </a:pPr>
            <a:r>
              <a:rPr lang="en-US" sz="1400" b="1" dirty="0">
                <a:solidFill>
                  <a:schemeClr val="lt1"/>
                </a:solidFill>
                <a:latin typeface="Verdana"/>
                <a:ea typeface="Verdana"/>
                <a:cs typeface="Verdana"/>
                <a:sym typeface="Verdana"/>
              </a:rPr>
              <a:t>Tuition </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Verdana"/>
                <a:ea typeface="Verdana"/>
                <a:cs typeface="Verdana"/>
                <a:sym typeface="Verdana"/>
              </a:rPr>
              <a:t>Phone: (631) 632-2455</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Verdana"/>
                <a:ea typeface="Verdana"/>
                <a:cs typeface="Verdana"/>
                <a:sym typeface="Verdana"/>
              </a:rPr>
              <a:t>Email: </a:t>
            </a:r>
            <a:r>
              <a:rPr lang="en-US" sz="1400" dirty="0" err="1">
                <a:solidFill>
                  <a:schemeClr val="lt1"/>
                </a:solidFill>
                <a:latin typeface="Verdana"/>
                <a:ea typeface="Verdana"/>
                <a:cs typeface="Verdana"/>
                <a:sym typeface="Verdana"/>
              </a:rPr>
              <a:t>studentbilling@stonybrook.edu</a:t>
            </a:r>
            <a:r>
              <a:rPr lang="en-US" sz="1400" dirty="0">
                <a:solidFill>
                  <a:schemeClr val="lt1"/>
                </a:solidFill>
                <a:latin typeface="Verdana"/>
                <a:ea typeface="Verdana"/>
                <a:cs typeface="Verdana"/>
                <a:sym typeface="Verdana"/>
              </a:rPr>
              <a:t> </a:t>
            </a:r>
          </a:p>
          <a:p>
            <a:pPr marR="0" lvl="0" algn="l" rtl="0">
              <a:spcBef>
                <a:spcPts val="1500"/>
              </a:spcBef>
              <a:spcAft>
                <a:spcPts val="0"/>
              </a:spcAft>
              <a:buClr>
                <a:schemeClr val="lt1"/>
              </a:buClr>
              <a:buSzPts val="1400"/>
            </a:pPr>
            <a:r>
              <a:rPr lang="en-US" sz="1400" b="1" dirty="0">
                <a:solidFill>
                  <a:schemeClr val="lt1"/>
                </a:solidFill>
                <a:latin typeface="Verdana"/>
                <a:ea typeface="Verdana"/>
                <a:cs typeface="Verdana"/>
                <a:sym typeface="Verdana"/>
              </a:rPr>
              <a:t>Financial Aid</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Verdana"/>
                <a:ea typeface="Verdana"/>
                <a:cs typeface="Verdana"/>
                <a:sym typeface="Verdana"/>
              </a:rPr>
              <a:t>Phone: (631) 632-6840</a:t>
            </a:r>
          </a:p>
          <a:p>
            <a:pPr marL="119063" marR="0" lvl="0" indent="-119063" algn="l" rtl="0">
              <a:spcBef>
                <a:spcPts val="1500"/>
              </a:spcBef>
              <a:spcAft>
                <a:spcPts val="0"/>
              </a:spcAft>
              <a:buClr>
                <a:schemeClr val="lt1"/>
              </a:buClr>
              <a:buSzPts val="1400"/>
              <a:buFont typeface="Arial"/>
              <a:buChar char="•"/>
            </a:pPr>
            <a:r>
              <a:rPr lang="en-US" sz="1400" dirty="0">
                <a:solidFill>
                  <a:schemeClr val="lt1"/>
                </a:solidFill>
                <a:latin typeface="Verdana"/>
                <a:ea typeface="Verdana"/>
                <a:cs typeface="Verdana"/>
                <a:sym typeface="Verdana"/>
              </a:rPr>
              <a:t>Email: finaid@stonybrook.edu </a:t>
            </a:r>
          </a:p>
        </p:txBody>
      </p:sp>
      <p:pic>
        <p:nvPicPr>
          <p:cNvPr id="8" name="Audio 7">
            <a:hlinkClick r:id="" action="ppaction://media"/>
            <a:extLst>
              <a:ext uri="{FF2B5EF4-FFF2-40B4-BE49-F238E27FC236}">
                <a16:creationId xmlns:a16="http://schemas.microsoft.com/office/drawing/2014/main" id="{95B3B88E-258E-C7C2-0DCE-E1473255BA26}"/>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2993"/>
    </mc:Choice>
    <mc:Fallback xmlns="">
      <p:transition spd="slow" advTm="52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2"/>
          <p:cNvPicPr preferRelativeResize="0"/>
          <p:nvPr/>
        </p:nvPicPr>
        <p:blipFill rotWithShape="1">
          <a:blip r:embed="rId5">
            <a:alphaModFix/>
          </a:blip>
          <a:srcRect l="25139" r="6713"/>
          <a:stretch/>
        </p:blipFill>
        <p:spPr>
          <a:xfrm>
            <a:off x="0" y="0"/>
            <a:ext cx="5286703" cy="5143500"/>
          </a:xfrm>
          <a:prstGeom prst="rect">
            <a:avLst/>
          </a:prstGeom>
          <a:noFill/>
          <a:ln>
            <a:noFill/>
          </a:ln>
        </p:spPr>
      </p:pic>
      <p:cxnSp>
        <p:nvCxnSpPr>
          <p:cNvPr id="93" name="Google Shape;93;p2"/>
          <p:cNvCxnSpPr/>
          <p:nvPr/>
        </p:nvCxnSpPr>
        <p:spPr>
          <a:xfrm>
            <a:off x="7737470" y="38227"/>
            <a:ext cx="803366" cy="0"/>
          </a:xfrm>
          <a:prstGeom prst="straightConnector1">
            <a:avLst/>
          </a:prstGeom>
          <a:noFill/>
          <a:ln w="12700" cap="flat" cmpd="sng">
            <a:solidFill>
              <a:schemeClr val="lt1"/>
            </a:solidFill>
            <a:prstDash val="solid"/>
            <a:miter lim="800000"/>
            <a:headEnd type="none" w="sm" len="sm"/>
            <a:tailEnd type="none" w="sm" len="sm"/>
          </a:ln>
        </p:spPr>
      </p:cxnSp>
      <p:sp>
        <p:nvSpPr>
          <p:cNvPr id="94" name="Google Shape;94;p2"/>
          <p:cNvSpPr txBox="1"/>
          <p:nvPr/>
        </p:nvSpPr>
        <p:spPr>
          <a:xfrm>
            <a:off x="6929624" y="2011080"/>
            <a:ext cx="1828800" cy="112134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26,782</a:t>
            </a:r>
            <a:endParaRPr/>
          </a:p>
          <a:p>
            <a:pPr marL="0" marR="0" lvl="0" indent="0" algn="ctr" rtl="0">
              <a:spcBef>
                <a:spcPts val="1500"/>
              </a:spcBef>
              <a:spcAft>
                <a:spcPts val="0"/>
              </a:spcAft>
              <a:buNone/>
            </a:pPr>
            <a:r>
              <a:rPr lang="en-US" sz="1600">
                <a:solidFill>
                  <a:schemeClr val="lt1"/>
                </a:solidFill>
                <a:latin typeface="Verdana"/>
                <a:ea typeface="Verdana"/>
                <a:cs typeface="Verdana"/>
                <a:sym typeface="Verdana"/>
              </a:rPr>
              <a:t>Total </a:t>
            </a:r>
            <a:br>
              <a:rPr lang="en-US" sz="1600">
                <a:solidFill>
                  <a:schemeClr val="lt1"/>
                </a:solidFill>
                <a:latin typeface="Verdana"/>
                <a:ea typeface="Verdana"/>
                <a:cs typeface="Verdana"/>
                <a:sym typeface="Verdana"/>
              </a:rPr>
            </a:br>
            <a:r>
              <a:rPr lang="en-US" sz="1600">
                <a:solidFill>
                  <a:schemeClr val="lt1"/>
                </a:solidFill>
                <a:latin typeface="Verdana"/>
                <a:ea typeface="Verdana"/>
                <a:cs typeface="Verdana"/>
                <a:sym typeface="Verdana"/>
              </a:rPr>
              <a:t>Students</a:t>
            </a:r>
            <a:endParaRPr sz="1600" b="1">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95" name="Google Shape;95;p2"/>
          <p:cNvSpPr txBox="1"/>
          <p:nvPr/>
        </p:nvSpPr>
        <p:spPr>
          <a:xfrm>
            <a:off x="6690176" y="3577122"/>
            <a:ext cx="1828800" cy="114646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18,010</a:t>
            </a:r>
            <a:endParaRPr/>
          </a:p>
          <a:p>
            <a:pPr marL="0" marR="0" lvl="0" indent="0" algn="ctr" rtl="0">
              <a:spcBef>
                <a:spcPts val="1500"/>
              </a:spcBef>
              <a:spcAft>
                <a:spcPts val="0"/>
              </a:spcAft>
              <a:buNone/>
            </a:pPr>
            <a:r>
              <a:rPr lang="en-US" sz="1600">
                <a:solidFill>
                  <a:schemeClr val="lt1"/>
                </a:solidFill>
                <a:latin typeface="Verdana"/>
                <a:ea typeface="Verdana"/>
                <a:cs typeface="Verdana"/>
                <a:sym typeface="Verdana"/>
              </a:rPr>
              <a:t>Undergraduate</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Students</a:t>
            </a:r>
            <a:endParaRPr/>
          </a:p>
        </p:txBody>
      </p:sp>
      <p:sp>
        <p:nvSpPr>
          <p:cNvPr id="96" name="Google Shape;96;p2"/>
          <p:cNvSpPr txBox="1"/>
          <p:nvPr/>
        </p:nvSpPr>
        <p:spPr>
          <a:xfrm>
            <a:off x="7224753" y="879172"/>
            <a:ext cx="1828800" cy="132343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en-US" sz="2400" b="1">
                <a:solidFill>
                  <a:schemeClr val="lt1"/>
                </a:solidFill>
                <a:latin typeface="Verdana"/>
                <a:ea typeface="Verdana"/>
                <a:cs typeface="Verdana"/>
                <a:sym typeface="Verdana"/>
              </a:rPr>
              <a:t>1,039</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Acre</a:t>
            </a:r>
            <a:endParaRPr/>
          </a:p>
          <a:p>
            <a:pPr marL="0" marR="0" lvl="0" indent="0" algn="ctr" rtl="0">
              <a:spcBef>
                <a:spcPts val="0"/>
              </a:spcBef>
              <a:spcAft>
                <a:spcPts val="0"/>
              </a:spcAft>
              <a:buNone/>
            </a:pPr>
            <a:r>
              <a:rPr lang="en-US" sz="1600">
                <a:solidFill>
                  <a:schemeClr val="lt1"/>
                </a:solidFill>
                <a:latin typeface="Verdana"/>
                <a:ea typeface="Verdana"/>
                <a:cs typeface="Verdana"/>
                <a:sym typeface="Verdana"/>
              </a:rPr>
              <a:t>Campus</a:t>
            </a:r>
            <a:endParaRPr/>
          </a:p>
          <a:p>
            <a:pPr marL="0" marR="0" lvl="0" indent="0" algn="ctr" rtl="0">
              <a:spcBef>
                <a:spcPts val="0"/>
              </a:spcBef>
              <a:spcAft>
                <a:spcPts val="0"/>
              </a:spcAft>
              <a:buNone/>
            </a:pPr>
            <a:endParaRPr sz="2400">
              <a:solidFill>
                <a:schemeClr val="lt1"/>
              </a:solidFill>
              <a:latin typeface="Verdana"/>
              <a:ea typeface="Verdana"/>
              <a:cs typeface="Verdana"/>
              <a:sym typeface="Verdana"/>
            </a:endParaRPr>
          </a:p>
        </p:txBody>
      </p:sp>
      <p:sp>
        <p:nvSpPr>
          <p:cNvPr id="99" name="Google Shape;99;p2"/>
          <p:cNvSpPr/>
          <p:nvPr/>
        </p:nvSpPr>
        <p:spPr>
          <a:xfrm>
            <a:off x="0" y="0"/>
            <a:ext cx="5277838" cy="899539"/>
          </a:xfrm>
          <a:prstGeom prst="rect">
            <a:avLst/>
          </a:prstGeom>
          <a:gradFill>
            <a:gsLst>
              <a:gs pos="0">
                <a:srgbClr val="5D0000"/>
              </a:gs>
              <a:gs pos="50000">
                <a:srgbClr val="880000"/>
              </a:gs>
              <a:gs pos="100000">
                <a:srgbClr val="A30000"/>
              </a:gs>
            </a:gsLst>
            <a:lin ang="162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pic>
        <p:nvPicPr>
          <p:cNvPr id="100" name="Google Shape;100;p2"/>
          <p:cNvPicPr preferRelativeResize="0"/>
          <p:nvPr/>
        </p:nvPicPr>
        <p:blipFill rotWithShape="1">
          <a:blip r:embed="rId6">
            <a:alphaModFix/>
          </a:blip>
          <a:srcRect t="20583" b="4865"/>
          <a:stretch/>
        </p:blipFill>
        <p:spPr>
          <a:xfrm>
            <a:off x="5391807" y="3262148"/>
            <a:ext cx="3752193" cy="1881352"/>
          </a:xfrm>
          <a:prstGeom prst="rect">
            <a:avLst/>
          </a:prstGeom>
          <a:noFill/>
          <a:ln>
            <a:noFill/>
          </a:ln>
        </p:spPr>
      </p:pic>
      <p:sp>
        <p:nvSpPr>
          <p:cNvPr id="101" name="Google Shape;101;p2"/>
          <p:cNvSpPr txBox="1"/>
          <p:nvPr/>
        </p:nvSpPr>
        <p:spPr>
          <a:xfrm>
            <a:off x="112919" y="55189"/>
            <a:ext cx="5052000" cy="664800"/>
          </a:xfrm>
          <a:prstGeom prst="rect">
            <a:avLst/>
          </a:prstGeom>
          <a:noFill/>
          <a:ln>
            <a:noFill/>
          </a:ln>
          <a:effectLst>
            <a:outerShdw blurRad="50800" dist="38100" dir="2700000" algn="tl" rotWithShape="0">
              <a:srgbClr val="000000">
                <a:alpha val="40000"/>
              </a:srgbClr>
            </a:outerShdw>
          </a:effectLst>
        </p:spPr>
        <p:txBody>
          <a:bodyPr spcFirstLastPara="1" wrap="square" lIns="91425" tIns="45700" rIns="91425" bIns="45700" anchor="t" anchorCtr="0">
            <a:noAutofit/>
          </a:bodyPr>
          <a:lstStyle/>
          <a:p>
            <a:pPr marL="0" marR="0" lvl="0" indent="0" algn="ctr" rtl="0">
              <a:lnSpc>
                <a:spcPct val="195000"/>
              </a:lnSpc>
              <a:spcBef>
                <a:spcPts val="0"/>
              </a:spcBef>
              <a:spcAft>
                <a:spcPts val="0"/>
              </a:spcAft>
              <a:buClr>
                <a:schemeClr val="lt1"/>
              </a:buClr>
              <a:buSzPts val="2000"/>
              <a:buFont typeface="Arial"/>
              <a:buNone/>
            </a:pPr>
            <a:r>
              <a:rPr lang="en-US" sz="2000" b="1" i="0" dirty="0">
                <a:solidFill>
                  <a:schemeClr val="lt1"/>
                </a:solidFill>
                <a:latin typeface="Verdana"/>
                <a:ea typeface="Verdana"/>
                <a:cs typeface="Verdana"/>
                <a:sym typeface="Verdana"/>
              </a:rPr>
              <a:t>New York’s Flagship University</a:t>
            </a:r>
            <a:endParaRPr b="1" dirty="0"/>
          </a:p>
        </p:txBody>
      </p:sp>
      <p:sp>
        <p:nvSpPr>
          <p:cNvPr id="2" name="TextBox 1">
            <a:extLst>
              <a:ext uri="{FF2B5EF4-FFF2-40B4-BE49-F238E27FC236}">
                <a16:creationId xmlns:a16="http://schemas.microsoft.com/office/drawing/2014/main" id="{F082C17E-6265-C542-4614-43DD67B8EFEE}"/>
              </a:ext>
            </a:extLst>
          </p:cNvPr>
          <p:cNvSpPr txBox="1"/>
          <p:nvPr/>
        </p:nvSpPr>
        <p:spPr>
          <a:xfrm>
            <a:off x="5391807" y="419910"/>
            <a:ext cx="3661746" cy="2529282"/>
          </a:xfrm>
          <a:prstGeom prst="rect">
            <a:avLst/>
          </a:prstGeom>
          <a:noFill/>
        </p:spPr>
        <p:txBody>
          <a:bodyPr wrap="square" rtlCol="0">
            <a:spAutoFit/>
          </a:bodyPr>
          <a:lstStyle/>
          <a:p>
            <a:pPr>
              <a:lnSpc>
                <a:spcPct val="150000"/>
              </a:lnSpc>
            </a:pPr>
            <a:r>
              <a:rPr lang="en-US" sz="1800" b="1" u="sng" dirty="0">
                <a:latin typeface="Verdana" panose="020B0604030504040204" pitchFamily="34" charset="0"/>
                <a:ea typeface="Verdana" panose="020B0604030504040204" pitchFamily="34" charset="0"/>
                <a:cs typeface="Verdana" panose="020B0604030504040204" pitchFamily="34" charset="0"/>
              </a:rPr>
              <a:t>Health Science Center</a:t>
            </a:r>
          </a:p>
          <a:p>
            <a:pPr>
              <a:lnSpc>
                <a:spcPct val="150000"/>
              </a:lnSpc>
            </a:pPr>
            <a:r>
              <a:rPr lang="en-US" sz="1800" dirty="0">
                <a:latin typeface="Verdana" panose="020B0604030504040204" pitchFamily="34" charset="0"/>
                <a:ea typeface="Verdana" panose="020B0604030504040204" pitchFamily="34" charset="0"/>
                <a:cs typeface="Verdana" panose="020B0604030504040204" pitchFamily="34" charset="0"/>
              </a:rPr>
              <a:t>School of Nursing</a:t>
            </a:r>
          </a:p>
          <a:p>
            <a:pPr>
              <a:lnSpc>
                <a:spcPct val="150000"/>
              </a:lnSpc>
            </a:pPr>
            <a:r>
              <a:rPr lang="en-US" sz="1800" dirty="0">
                <a:latin typeface="Verdana" panose="020B0604030504040204" pitchFamily="34" charset="0"/>
                <a:ea typeface="Verdana" panose="020B0604030504040204" pitchFamily="34" charset="0"/>
                <a:cs typeface="Verdana" panose="020B0604030504040204" pitchFamily="34" charset="0"/>
              </a:rPr>
              <a:t>School of Medicine</a:t>
            </a:r>
          </a:p>
          <a:p>
            <a:pPr>
              <a:lnSpc>
                <a:spcPct val="150000"/>
              </a:lnSpc>
            </a:pPr>
            <a:r>
              <a:rPr lang="en-US" sz="1800" dirty="0">
                <a:latin typeface="Verdana" panose="020B0604030504040204" pitchFamily="34" charset="0"/>
                <a:ea typeface="Verdana" panose="020B0604030504040204" pitchFamily="34" charset="0"/>
                <a:cs typeface="Verdana" panose="020B0604030504040204" pitchFamily="34" charset="0"/>
              </a:rPr>
              <a:t>School of Health Professions</a:t>
            </a:r>
          </a:p>
          <a:p>
            <a:pPr>
              <a:lnSpc>
                <a:spcPct val="150000"/>
              </a:lnSpc>
            </a:pPr>
            <a:r>
              <a:rPr lang="en-US" sz="1800" dirty="0">
                <a:latin typeface="Verdana" panose="020B0604030504040204" pitchFamily="34" charset="0"/>
                <a:ea typeface="Verdana" panose="020B0604030504040204" pitchFamily="34" charset="0"/>
                <a:cs typeface="Verdana" panose="020B0604030504040204" pitchFamily="34" charset="0"/>
              </a:rPr>
              <a:t>School of Social Welfare</a:t>
            </a:r>
          </a:p>
          <a:p>
            <a:pPr>
              <a:lnSpc>
                <a:spcPct val="150000"/>
              </a:lnSpc>
            </a:pPr>
            <a:r>
              <a:rPr lang="en-US" sz="1800" dirty="0">
                <a:latin typeface="Verdana" panose="020B0604030504040204" pitchFamily="34" charset="0"/>
                <a:ea typeface="Verdana" panose="020B0604030504040204" pitchFamily="34" charset="0"/>
                <a:cs typeface="Verdana" panose="020B0604030504040204" pitchFamily="34" charset="0"/>
              </a:rPr>
              <a:t>School of Dental Medicine</a:t>
            </a:r>
          </a:p>
        </p:txBody>
      </p:sp>
      <p:pic>
        <p:nvPicPr>
          <p:cNvPr id="10" name="Audio 9">
            <a:hlinkClick r:id="" action="ppaction://media"/>
            <a:extLst>
              <a:ext uri="{FF2B5EF4-FFF2-40B4-BE49-F238E27FC236}">
                <a16:creationId xmlns:a16="http://schemas.microsoft.com/office/drawing/2014/main" id="{CB41AA2D-F787-25B5-8FE7-1E060EBB435C}"/>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13320"/>
    </mc:Choice>
    <mc:Fallback xmlns="">
      <p:transition spd="slow" advTm="13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25361"/>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1" name="Google Shape;121;p4"/>
          <p:cNvSpPr txBox="1"/>
          <p:nvPr/>
        </p:nvSpPr>
        <p:spPr>
          <a:xfrm>
            <a:off x="476358" y="47825"/>
            <a:ext cx="8667642" cy="1191272"/>
          </a:xfrm>
          <a:prstGeom prst="rect">
            <a:avLst/>
          </a:prstGeom>
          <a:noFill/>
          <a:ln>
            <a:noFill/>
          </a:ln>
        </p:spPr>
        <p:txBody>
          <a:bodyPr spcFirstLastPara="1" wrap="square" lIns="91425" tIns="45700" rIns="91425" bIns="45700" anchor="t" anchorCtr="0">
            <a:noAutofit/>
          </a:bodyPr>
          <a:lstStyle/>
          <a:p>
            <a:pPr marL="0" marR="0" lvl="0" indent="0" algn="l" rtl="0">
              <a:lnSpc>
                <a:spcPct val="111428"/>
              </a:lnSpc>
              <a:spcBef>
                <a:spcPts val="0"/>
              </a:spcBef>
              <a:spcAft>
                <a:spcPts val="0"/>
              </a:spcAft>
              <a:buClr>
                <a:schemeClr val="lt1"/>
              </a:buClr>
              <a:buSzPts val="3500"/>
              <a:buFont typeface="Arial"/>
              <a:buNone/>
            </a:pPr>
            <a:r>
              <a:rPr lang="en-US" sz="3000" b="1" i="0" dirty="0">
                <a:solidFill>
                  <a:schemeClr val="lt1"/>
                </a:solidFill>
                <a:latin typeface="Verdana"/>
                <a:ea typeface="Verdana"/>
                <a:cs typeface="Verdana"/>
                <a:sym typeface="Verdana"/>
              </a:rPr>
              <a:t>School of Nursing Programs</a:t>
            </a:r>
            <a:endParaRPr lang="en-US" sz="3000" dirty="0"/>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293427" y="951320"/>
            <a:ext cx="7970292" cy="310080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dirty="0">
                <a:solidFill>
                  <a:schemeClr val="lt1"/>
                </a:solidFill>
                <a:latin typeface="Verdana"/>
                <a:ea typeface="Verdana"/>
                <a:cs typeface="Verdana"/>
                <a:sym typeface="Verdana"/>
              </a:rPr>
              <a:t>POST-LICENSURE ACADEMIC PROGRAMS</a:t>
            </a:r>
            <a:endParaRPr sz="1200" dirty="0"/>
          </a:p>
          <a:p>
            <a:pPr marL="119063" indent="-119063">
              <a:spcBef>
                <a:spcPts val="1500"/>
              </a:spcBef>
              <a:buClr>
                <a:schemeClr val="lt1"/>
              </a:buClr>
              <a:buSzPts val="1400"/>
              <a:buFont typeface="Arial"/>
              <a:buChar char="•"/>
            </a:pPr>
            <a:r>
              <a:rPr lang="en-US" sz="1200" b="1" dirty="0">
                <a:solidFill>
                  <a:schemeClr val="lt1"/>
                </a:solidFill>
                <a:latin typeface="Verdana"/>
                <a:ea typeface="Verdana"/>
                <a:cs typeface="Verdana"/>
                <a:sym typeface="Verdana"/>
              </a:rPr>
              <a:t>Registered Nurse to Baccalaureate </a:t>
            </a:r>
          </a:p>
          <a:p>
            <a:pPr marL="344488" lvl="1" indent="-111125">
              <a:spcBef>
                <a:spcPts val="1500"/>
              </a:spcBef>
              <a:buClr>
                <a:schemeClr val="lt1"/>
              </a:buClr>
              <a:buSzPts val="1400"/>
              <a:buFont typeface="Arial"/>
              <a:buChar char="•"/>
            </a:pPr>
            <a:r>
              <a:rPr lang="en-US" sz="1200" dirty="0">
                <a:solidFill>
                  <a:schemeClr val="lt1"/>
                </a:solidFill>
                <a:latin typeface="Verdana"/>
                <a:ea typeface="Verdana"/>
                <a:cs typeface="Verdana"/>
                <a:sym typeface="Verdana"/>
              </a:rPr>
              <a:t>Designed for students with an associate degree or diploma in nursing. New graduates must be licensed within six months of the start of the program </a:t>
            </a:r>
          </a:p>
          <a:p>
            <a:pPr marL="344488" lvl="1" indent="-111125">
              <a:spcBef>
                <a:spcPts val="1500"/>
              </a:spcBef>
              <a:buClr>
                <a:schemeClr val="lt1"/>
              </a:buClr>
              <a:buSzPts val="1400"/>
              <a:buFont typeface="Arial"/>
              <a:buChar char="•"/>
            </a:pPr>
            <a:r>
              <a:rPr lang="en-US" sz="1200" dirty="0">
                <a:solidFill>
                  <a:schemeClr val="lt1"/>
                </a:solidFill>
                <a:latin typeface="Verdana"/>
                <a:ea typeface="Verdana"/>
                <a:cs typeface="Verdana"/>
                <a:sym typeface="Verdana"/>
              </a:rPr>
              <a:t>Requires 60 credits of preadmission coursework</a:t>
            </a:r>
          </a:p>
          <a:p>
            <a:pPr marL="344488" lvl="1" indent="-111125">
              <a:spcBef>
                <a:spcPts val="1500"/>
              </a:spcBef>
              <a:buClr>
                <a:schemeClr val="lt1"/>
              </a:buClr>
              <a:buSzPts val="1400"/>
              <a:buFont typeface="Arial"/>
              <a:buChar char="•"/>
            </a:pPr>
            <a:r>
              <a:rPr lang="en-US" sz="1200" dirty="0">
                <a:solidFill>
                  <a:schemeClr val="lt1"/>
                </a:solidFill>
                <a:latin typeface="Verdana"/>
                <a:ea typeface="Verdana"/>
                <a:cs typeface="Verdana"/>
                <a:sym typeface="Verdana"/>
              </a:rPr>
              <a:t>Upon graduating, you will earn a Bachelor of Science degree with a major in nursing</a:t>
            </a:r>
          </a:p>
          <a:p>
            <a:pPr marL="119063" indent="-119063">
              <a:spcBef>
                <a:spcPts val="1500"/>
              </a:spcBef>
              <a:buClr>
                <a:schemeClr val="lt1"/>
              </a:buClr>
              <a:buSzPts val="1400"/>
              <a:buFont typeface="Arial"/>
              <a:buChar char="•"/>
            </a:pPr>
            <a:r>
              <a:rPr lang="en-US" sz="1200" b="1" dirty="0">
                <a:solidFill>
                  <a:schemeClr val="lt1"/>
                </a:solidFill>
                <a:latin typeface="Verdana"/>
                <a:ea typeface="Verdana"/>
                <a:cs typeface="Verdana"/>
                <a:sym typeface="Verdana"/>
              </a:rPr>
              <a:t>Master Degree and Advance Certificate</a:t>
            </a:r>
          </a:p>
          <a:p>
            <a:pPr marL="119063" indent="-119063">
              <a:spcBef>
                <a:spcPts val="1500"/>
              </a:spcBef>
              <a:buClr>
                <a:schemeClr val="lt1"/>
              </a:buClr>
              <a:buSzPts val="1400"/>
              <a:buFont typeface="Arial"/>
              <a:buChar char="•"/>
            </a:pPr>
            <a:r>
              <a:rPr lang="en-US" sz="1200" b="1" dirty="0">
                <a:solidFill>
                  <a:schemeClr val="lt1"/>
                </a:solidFill>
                <a:latin typeface="Verdana"/>
                <a:ea typeface="Verdana"/>
                <a:cs typeface="Verdana"/>
                <a:sym typeface="Verdana"/>
              </a:rPr>
              <a:t>Doctor of Nursing Practice (DNP)</a:t>
            </a:r>
          </a:p>
          <a:p>
            <a:pPr marL="119063" indent="-119063">
              <a:spcBef>
                <a:spcPts val="1500"/>
              </a:spcBef>
              <a:buClr>
                <a:schemeClr val="lt1"/>
              </a:buClr>
              <a:buSzPts val="1400"/>
              <a:buFont typeface="Arial"/>
              <a:buChar char="•"/>
            </a:pPr>
            <a:r>
              <a:rPr lang="en-US" sz="1200" b="1" dirty="0">
                <a:solidFill>
                  <a:schemeClr val="lt1"/>
                </a:solidFill>
                <a:latin typeface="Verdana"/>
                <a:ea typeface="Verdana"/>
                <a:cs typeface="Verdana"/>
                <a:sym typeface="Verdana"/>
              </a:rPr>
              <a:t>PhD in Nursing </a:t>
            </a:r>
          </a:p>
        </p:txBody>
      </p:sp>
      <p:pic>
        <p:nvPicPr>
          <p:cNvPr id="48" name="Audio 47">
            <a:hlinkClick r:id="" action="ppaction://media"/>
            <a:extLst>
              <a:ext uri="{FF2B5EF4-FFF2-40B4-BE49-F238E27FC236}">
                <a16:creationId xmlns:a16="http://schemas.microsoft.com/office/drawing/2014/main" id="{AC0829C6-BC62-5810-2A5F-E6A72E2518E8}"/>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91493"/>
    </mc:Choice>
    <mc:Fallback xmlns="">
      <p:transition spd="slow" advTm="914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7"/>
        <p:cNvGrpSpPr/>
        <p:nvPr/>
      </p:nvGrpSpPr>
      <p:grpSpPr>
        <a:xfrm>
          <a:off x="0" y="0"/>
          <a:ext cx="0" cy="0"/>
          <a:chOff x="0" y="0"/>
          <a:chExt cx="0" cy="0"/>
        </a:xfrm>
      </p:grpSpPr>
      <p:pic>
        <p:nvPicPr>
          <p:cNvPr id="118" name="Google Shape;118;p4"/>
          <p:cNvPicPr preferRelativeResize="0"/>
          <p:nvPr/>
        </p:nvPicPr>
        <p:blipFill rotWithShape="1">
          <a:blip r:embed="rId5">
            <a:alphaModFix/>
          </a:blip>
          <a:srcRect t="6853" b="8533"/>
          <a:stretch/>
        </p:blipFill>
        <p:spPr>
          <a:xfrm>
            <a:off x="0" y="-6485"/>
            <a:ext cx="9144000" cy="5149985"/>
          </a:xfrm>
          <a:prstGeom prst="rect">
            <a:avLst/>
          </a:prstGeom>
          <a:noFill/>
          <a:ln>
            <a:noFill/>
          </a:ln>
        </p:spPr>
      </p:pic>
      <p:sp>
        <p:nvSpPr>
          <p:cNvPr id="119" name="Google Shape;119;p4"/>
          <p:cNvSpPr/>
          <p:nvPr/>
        </p:nvSpPr>
        <p:spPr>
          <a:xfrm>
            <a:off x="0" y="-125361"/>
            <a:ext cx="9144000" cy="5268861"/>
          </a:xfrm>
          <a:prstGeom prst="rect">
            <a:avLst/>
          </a:prstGeom>
          <a:gradFill>
            <a:gsLst>
              <a:gs pos="0">
                <a:srgbClr val="5D0000"/>
              </a:gs>
              <a:gs pos="50000">
                <a:srgbClr val="880000"/>
              </a:gs>
              <a:gs pos="100000">
                <a:srgbClr val="A30000"/>
              </a:gs>
            </a:gsLst>
            <a:lin ang="27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400">
              <a:solidFill>
                <a:schemeClr val="lt1"/>
              </a:solidFill>
              <a:latin typeface="Verdana"/>
              <a:ea typeface="Verdana"/>
              <a:cs typeface="Verdana"/>
              <a:sym typeface="Verdana"/>
            </a:endParaRPr>
          </a:p>
        </p:txBody>
      </p:sp>
      <p:sp>
        <p:nvSpPr>
          <p:cNvPr id="120" name="Google Shape;120;p4"/>
          <p:cNvSpPr txBox="1"/>
          <p:nvPr/>
        </p:nvSpPr>
        <p:spPr>
          <a:xfrm>
            <a:off x="132572" y="535435"/>
            <a:ext cx="4456698" cy="4747413"/>
          </a:xfrm>
          <a:prstGeom prst="rect">
            <a:avLst/>
          </a:prstGeom>
          <a:noFill/>
          <a:ln>
            <a:noFill/>
          </a:ln>
        </p:spPr>
        <p:txBody>
          <a:bodyPr spcFirstLastPara="1" wrap="square" lIns="91425" tIns="45700" rIns="91425" bIns="45700" anchor="t" anchorCtr="0">
            <a:spAutoFit/>
          </a:bodyPr>
          <a:lstStyle/>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Completion of the Registered Nurse to Baccalaureate Degree Program will earn a Bachelor of Science degree with a major in nursing. After being admitted into the nursing program, students will be enrolling in both upper-division nursing and liberal arts courses. Our program is designed for students with either an associate’s degree or diploma in nursing. New graduates must be licensed within six months of the start of the program </a:t>
            </a:r>
          </a:p>
          <a:p>
            <a:pPr>
              <a:spcBef>
                <a:spcPts val="1500"/>
              </a:spcBef>
              <a:buClr>
                <a:schemeClr val="lt1"/>
              </a:buClr>
              <a:buSzPts val="1400"/>
            </a:pPr>
            <a:r>
              <a:rPr lang="en-US" sz="1200" b="1" dirty="0">
                <a:solidFill>
                  <a:schemeClr val="lt1"/>
                </a:solidFill>
                <a:latin typeface="Verdana"/>
                <a:ea typeface="Verdana"/>
                <a:cs typeface="Verdana"/>
                <a:sym typeface="Verdana"/>
              </a:rPr>
              <a:t>Registered Nurse to Baccalaureate Curriculum </a:t>
            </a:r>
          </a:p>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A part-time, continuous pathway completed over two years - 60 credits taken over this time period: 3 – 11 credits per semester or session</a:t>
            </a:r>
          </a:p>
          <a:p>
            <a:pPr marL="171450" indent="-171450">
              <a:spcBef>
                <a:spcPts val="1500"/>
              </a:spcBef>
              <a:buClr>
                <a:schemeClr val="lt1"/>
              </a:buClr>
              <a:buSzPts val="1400"/>
              <a:buFont typeface="Arial" panose="020B0604020202020204" pitchFamily="34" charset="0"/>
              <a:buChar char="•"/>
            </a:pPr>
            <a:r>
              <a:rPr lang="en-US" sz="1200" dirty="0">
                <a:solidFill>
                  <a:schemeClr val="lt1"/>
                </a:solidFill>
                <a:latin typeface="Verdana"/>
                <a:ea typeface="Verdana"/>
                <a:cs typeface="Verdana"/>
                <a:sym typeface="Verdana"/>
              </a:rPr>
              <a:t>Students with prior baccalaureate degrees in other disciplines may be eligible to apply a maximum of 19 upper-division credits (undergraduate courses numbered 300 or higher) toward the liberal arts &amp; sciences component of the Registered Nurse to Baccalaureate degree program</a:t>
            </a:r>
            <a:endParaRPr lang="en-US" sz="1200" dirty="0">
              <a:solidFill>
                <a:schemeClr val="bg1"/>
              </a:solidFill>
              <a:latin typeface="Verdana"/>
              <a:ea typeface="Verdana"/>
              <a:cs typeface="Verdana"/>
              <a:sym typeface="Verdana"/>
            </a:endParaRPr>
          </a:p>
          <a:p>
            <a:pPr marL="171450" indent="-171450">
              <a:spcBef>
                <a:spcPts val="1500"/>
              </a:spcBef>
              <a:buClr>
                <a:schemeClr val="lt1"/>
              </a:buClr>
              <a:buSzPts val="1400"/>
              <a:buFont typeface="Arial" panose="020B0604020202020204" pitchFamily="34" charset="0"/>
              <a:buChar char="•"/>
            </a:pPr>
            <a:endParaRPr lang="en-US" sz="1200" dirty="0">
              <a:solidFill>
                <a:schemeClr val="lt1"/>
              </a:solidFill>
              <a:latin typeface="Verdana"/>
              <a:ea typeface="Verdana"/>
              <a:cs typeface="Verdana"/>
              <a:sym typeface="Verdana"/>
            </a:endParaRPr>
          </a:p>
        </p:txBody>
      </p:sp>
      <p:sp>
        <p:nvSpPr>
          <p:cNvPr id="121" name="Google Shape;121;p4"/>
          <p:cNvSpPr txBox="1"/>
          <p:nvPr/>
        </p:nvSpPr>
        <p:spPr>
          <a:xfrm>
            <a:off x="238179" y="99004"/>
            <a:ext cx="8667642" cy="762075"/>
          </a:xfrm>
          <a:prstGeom prst="rect">
            <a:avLst/>
          </a:prstGeom>
          <a:noFill/>
          <a:ln>
            <a:noFill/>
          </a:ln>
        </p:spPr>
        <p:txBody>
          <a:bodyPr spcFirstLastPara="1" wrap="square" lIns="91425" tIns="45700" rIns="91425" bIns="45700" anchor="t" anchorCtr="0">
            <a:noAutofit/>
          </a:bodyPr>
          <a:lstStyle/>
          <a:p>
            <a:pPr algn="ctr">
              <a:lnSpc>
                <a:spcPct val="111428"/>
              </a:lnSpc>
              <a:buClr>
                <a:schemeClr val="lt1"/>
              </a:buClr>
              <a:buSzPts val="3500"/>
            </a:pPr>
            <a:r>
              <a:rPr lang="en-US" sz="2800" b="1" i="0" dirty="0">
                <a:solidFill>
                  <a:schemeClr val="lt1"/>
                </a:solidFill>
                <a:latin typeface="Verdana"/>
                <a:ea typeface="Verdana"/>
                <a:cs typeface="Verdana"/>
                <a:sym typeface="Verdana"/>
              </a:rPr>
              <a:t>Registered Nurse Baccalaureate Program</a:t>
            </a:r>
            <a:endParaRPr lang="en-US" sz="2800" dirty="0"/>
          </a:p>
        </p:txBody>
      </p:sp>
      <p:sp>
        <p:nvSpPr>
          <p:cNvPr id="2" name="Google Shape;120;p4">
            <a:extLst>
              <a:ext uri="{FF2B5EF4-FFF2-40B4-BE49-F238E27FC236}">
                <a16:creationId xmlns:a16="http://schemas.microsoft.com/office/drawing/2014/main" id="{51C6F8AC-387B-E483-3E3C-41576B94AEA9}"/>
              </a:ext>
            </a:extLst>
          </p:cNvPr>
          <p:cNvSpPr txBox="1"/>
          <p:nvPr/>
        </p:nvSpPr>
        <p:spPr>
          <a:xfrm>
            <a:off x="4792909" y="689490"/>
            <a:ext cx="4456698" cy="2477561"/>
          </a:xfrm>
          <a:prstGeom prst="rect">
            <a:avLst/>
          </a:prstGeom>
          <a:noFill/>
          <a:ln>
            <a:noFill/>
          </a:ln>
        </p:spPr>
        <p:txBody>
          <a:bodyPr spcFirstLastPara="1" wrap="square" lIns="91425" tIns="45700" rIns="91425" bIns="45700" anchor="t" anchorCtr="0">
            <a:spAutoFit/>
          </a:bodyPr>
          <a:lstStyle/>
          <a:p>
            <a:pPr marL="119063" indent="-119063">
              <a:spcBef>
                <a:spcPts val="600"/>
              </a:spcBef>
              <a:buClr>
                <a:schemeClr val="lt1"/>
              </a:buClr>
              <a:buSzPts val="1400"/>
              <a:buFont typeface="Arial"/>
              <a:buChar char="•"/>
            </a:pPr>
            <a:r>
              <a:rPr lang="en-US" sz="1200" dirty="0">
                <a:solidFill>
                  <a:schemeClr val="bg1"/>
                </a:solidFill>
                <a:latin typeface="Verdana"/>
                <a:ea typeface="Verdana"/>
                <a:cs typeface="Verdana"/>
                <a:sym typeface="Verdana"/>
              </a:rPr>
              <a:t>Programs begin once a year starting Fall semester</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Currently there are two onsite days and one virtual synchronous day. (6-8 weeks notice given for all mandatory days)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Faculty available onsite and online</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 predominantly online asynchronous program</a:t>
            </a:r>
          </a:p>
          <a:p>
            <a:pPr marL="119063" indent="-119063">
              <a:spcBef>
                <a:spcPts val="600"/>
              </a:spcBef>
              <a:buClr>
                <a:schemeClr val="lt1"/>
              </a:buClr>
              <a:buSzPts val="1400"/>
              <a:buFont typeface="Arial"/>
              <a:buChar char="•"/>
            </a:pPr>
            <a:r>
              <a:rPr lang="en-US" sz="1200" dirty="0">
                <a:solidFill>
                  <a:schemeClr val="bg1"/>
                </a:solidFill>
                <a:latin typeface="Verdana"/>
                <a:ea typeface="Verdana"/>
                <a:cs typeface="Verdana"/>
                <a:sym typeface="Verdana"/>
              </a:rPr>
              <a:t>All courses are offered through the SON</a:t>
            </a:r>
          </a:p>
          <a:p>
            <a:pPr marL="119063" indent="-119063">
              <a:spcBef>
                <a:spcPts val="600"/>
              </a:spcBef>
              <a:buClr>
                <a:schemeClr val="lt1"/>
              </a:buClr>
              <a:buSzPts val="1400"/>
              <a:buFont typeface="Arial"/>
              <a:buChar char="•"/>
            </a:pPr>
            <a:r>
              <a:rPr lang="en-US" sz="1200" dirty="0">
                <a:solidFill>
                  <a:schemeClr val="bg1">
                    <a:lumMod val="95000"/>
                  </a:schemeClr>
                </a:solidFill>
                <a:latin typeface="Verdana"/>
                <a:ea typeface="Verdana"/>
                <a:cs typeface="Verdana"/>
                <a:sym typeface="Verdana"/>
              </a:rPr>
              <a:t>Seats for all required classes are guaranteed (You can’t be closed out of a required course.)</a:t>
            </a:r>
          </a:p>
          <a:p>
            <a:pPr marL="119063" indent="-119063">
              <a:spcBef>
                <a:spcPts val="600"/>
              </a:spcBef>
              <a:buClr>
                <a:schemeClr val="lt1"/>
              </a:buClr>
              <a:buSzPts val="1400"/>
              <a:buFont typeface="Arial"/>
              <a:buChar char="•"/>
            </a:pPr>
            <a:r>
              <a:rPr lang="en-US" sz="1200" dirty="0">
                <a:solidFill>
                  <a:schemeClr val="bg1">
                    <a:lumMod val="95000"/>
                  </a:schemeClr>
                </a:solidFill>
                <a:latin typeface="Verdana"/>
                <a:ea typeface="Verdana"/>
                <a:cs typeface="Verdana"/>
                <a:sym typeface="Verdana"/>
              </a:rPr>
              <a:t>Brightspace learning platform</a:t>
            </a:r>
          </a:p>
        </p:txBody>
      </p:sp>
      <p:cxnSp>
        <p:nvCxnSpPr>
          <p:cNvPr id="8" name="Straight Connector 7">
            <a:extLst>
              <a:ext uri="{FF2B5EF4-FFF2-40B4-BE49-F238E27FC236}">
                <a16:creationId xmlns:a16="http://schemas.microsoft.com/office/drawing/2014/main" id="{6C00811C-F3BA-AF90-1860-B32E140160AA}"/>
              </a:ext>
            </a:extLst>
          </p:cNvPr>
          <p:cNvCxnSpPr/>
          <p:nvPr/>
        </p:nvCxnSpPr>
        <p:spPr>
          <a:xfrm>
            <a:off x="4589270" y="914400"/>
            <a:ext cx="0" cy="393273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49" name="Audio 48">
            <a:hlinkClick r:id="" action="ppaction://media"/>
            <a:extLst>
              <a:ext uri="{FF2B5EF4-FFF2-40B4-BE49-F238E27FC236}">
                <a16:creationId xmlns:a16="http://schemas.microsoft.com/office/drawing/2014/main" id="{0D7E620E-88DD-D5D4-18AE-21A9AAF73E4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51435779"/>
      </p:ext>
    </p:extLst>
  </p:cSld>
  <p:clrMapOvr>
    <a:masterClrMapping/>
  </p:clrMapOvr>
  <mc:AlternateContent xmlns:mc="http://schemas.openxmlformats.org/markup-compatibility/2006" xmlns:p14="http://schemas.microsoft.com/office/powerpoint/2010/main">
    <mc:Choice Requires="p14">
      <p:transition spd="slow" p14:dur="2000" advTm="207621"/>
    </mc:Choice>
    <mc:Fallback xmlns="">
      <p:transition spd="slow" advTm="207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9"/>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5" name="Picture 4" descr="A group of medical professionals wearing red scrubs and masks&#10;&#10;Description automatically generated">
            <a:extLst>
              <a:ext uri="{FF2B5EF4-FFF2-40B4-BE49-F238E27FC236}">
                <a16:creationId xmlns:a16="http://schemas.microsoft.com/office/drawing/2014/main" id="{05618DF8-F421-C7B4-BC72-81314B0D3151}"/>
              </a:ext>
            </a:extLst>
          </p:cNvPr>
          <p:cNvPicPr>
            <a:picLocks noChangeAspect="1"/>
          </p:cNvPicPr>
          <p:nvPr/>
        </p:nvPicPr>
        <p:blipFill rotWithShape="1">
          <a:blip r:embed="rId5"/>
          <a:srcRect l="12517"/>
          <a:stretch/>
        </p:blipFill>
        <p:spPr>
          <a:xfrm>
            <a:off x="-2743355" y="-62181"/>
            <a:ext cx="6842745" cy="5217444"/>
          </a:xfrm>
          <a:prstGeom prst="rect">
            <a:avLst/>
          </a:prstGeom>
        </p:spPr>
      </p:pic>
      <p:sp>
        <p:nvSpPr>
          <p:cNvPr id="152" name="Google Shape;152;p7"/>
          <p:cNvSpPr/>
          <p:nvPr/>
        </p:nvSpPr>
        <p:spPr>
          <a:xfrm>
            <a:off x="2905553" y="-78163"/>
            <a:ext cx="6402093" cy="5221663"/>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chemeClr val="lt1"/>
              </a:solidFill>
              <a:latin typeface="Verdana"/>
              <a:ea typeface="Verdana"/>
              <a:cs typeface="Verdana"/>
              <a:sym typeface="Verdana"/>
            </a:endParaRPr>
          </a:p>
        </p:txBody>
      </p:sp>
      <p:sp>
        <p:nvSpPr>
          <p:cNvPr id="3" name="TextBox 2">
            <a:extLst>
              <a:ext uri="{FF2B5EF4-FFF2-40B4-BE49-F238E27FC236}">
                <a16:creationId xmlns:a16="http://schemas.microsoft.com/office/drawing/2014/main" id="{9D8E0B7C-2718-7524-B8B7-DF0442744193}"/>
              </a:ext>
            </a:extLst>
          </p:cNvPr>
          <p:cNvSpPr txBox="1"/>
          <p:nvPr/>
        </p:nvSpPr>
        <p:spPr>
          <a:xfrm>
            <a:off x="3280459" y="415954"/>
            <a:ext cx="5343276" cy="677108"/>
          </a:xfrm>
          <a:prstGeom prst="rect">
            <a:avLst/>
          </a:prstGeom>
          <a:noFill/>
        </p:spPr>
        <p:txBody>
          <a:bodyPr wrap="square" rtlCol="0">
            <a:spAutoFit/>
          </a:bodyPr>
          <a:lstStyle/>
          <a:p>
            <a:r>
              <a:rPr lang="en-US" sz="2400" b="1" dirty="0">
                <a:solidFill>
                  <a:schemeClr val="lt1"/>
                </a:solidFill>
                <a:latin typeface="Verdana" panose="020B0604030504040204" pitchFamily="34" charset="0"/>
                <a:ea typeface="Verdana" panose="020B0604030504040204" pitchFamily="34" charset="0"/>
                <a:sym typeface="Verdana"/>
              </a:rPr>
              <a:t>Part-Time Design of Program</a:t>
            </a:r>
            <a:endParaRPr lang="en-US" sz="2400" dirty="0">
              <a:latin typeface="Verdana" panose="020B0604030504040204" pitchFamily="34" charset="0"/>
              <a:ea typeface="Verdana" panose="020B0604030504040204" pitchFamily="34" charset="0"/>
            </a:endParaRPr>
          </a:p>
          <a:p>
            <a:endParaRPr lang="en-US" dirty="0"/>
          </a:p>
        </p:txBody>
      </p:sp>
      <p:sp>
        <p:nvSpPr>
          <p:cNvPr id="6" name="TextBox 5">
            <a:extLst>
              <a:ext uri="{FF2B5EF4-FFF2-40B4-BE49-F238E27FC236}">
                <a16:creationId xmlns:a16="http://schemas.microsoft.com/office/drawing/2014/main" id="{38CA4630-805F-2F11-696E-C9979EF0994C}"/>
              </a:ext>
            </a:extLst>
          </p:cNvPr>
          <p:cNvSpPr txBox="1"/>
          <p:nvPr/>
        </p:nvSpPr>
        <p:spPr>
          <a:xfrm>
            <a:off x="3148715" y="1403559"/>
            <a:ext cx="5915771" cy="4093428"/>
          </a:xfrm>
          <a:prstGeom prst="rect">
            <a:avLst/>
          </a:prstGeom>
          <a:noFill/>
        </p:spPr>
        <p:txBody>
          <a:bodyPr wrap="square" rtlCol="0">
            <a:spAutoFit/>
          </a:bodyPr>
          <a:lstStyle/>
          <a:p>
            <a:pPr marL="285750" indent="-285750">
              <a:buClr>
                <a:schemeClr val="bg1"/>
              </a:buClr>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All students are accepted on the part-time, continuous pathway</a:t>
            </a:r>
          </a:p>
          <a:p>
            <a:pPr marL="285750" indent="-285750">
              <a:buClr>
                <a:schemeClr val="bg1"/>
              </a:buClr>
              <a:buFont typeface="Arial" panose="020B0604020202020204" pitchFamily="34" charset="0"/>
              <a:buChar char="•"/>
            </a:pPr>
            <a:endParaRPr lang="en-US" sz="16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The two year, part-time, continuous pathway was developed for working RNs</a:t>
            </a:r>
          </a:p>
          <a:p>
            <a:pPr marL="285750" indent="-285750">
              <a:buClr>
                <a:schemeClr val="bg1"/>
              </a:buClr>
              <a:buFont typeface="Arial" panose="020B0604020202020204" pitchFamily="34" charset="0"/>
              <a:buChar char="•"/>
            </a:pPr>
            <a:endParaRPr lang="en-US" sz="16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Designed so that working students can do well and progress to competitive graduate programs</a:t>
            </a:r>
          </a:p>
          <a:p>
            <a:pPr marL="285750" indent="-285750">
              <a:buClr>
                <a:schemeClr val="bg1"/>
              </a:buClr>
              <a:buFont typeface="Arial" panose="020B0604020202020204" pitchFamily="34" charset="0"/>
              <a:buChar char="•"/>
            </a:pPr>
            <a:endParaRPr lang="en-US" sz="16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r>
              <a:rPr lang="en-US" sz="1600" dirty="0">
                <a:solidFill>
                  <a:schemeClr val="bg1"/>
                </a:solidFill>
                <a:latin typeface="Verdana" panose="020B0604030504040204" pitchFamily="34" charset="0"/>
                <a:ea typeface="Verdana" panose="020B0604030504040204" pitchFamily="34" charset="0"/>
              </a:rPr>
              <a:t>If necessary, transition to a slower pathway is possible</a:t>
            </a:r>
            <a:endParaRPr lang="en-US" sz="1600" dirty="0">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Clr>
                <a:schemeClr val="bg1"/>
              </a:buClr>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sz="1400" dirty="0">
              <a:solidFill>
                <a:schemeClr val="bg1"/>
              </a:solidFill>
              <a:latin typeface="Verdana" panose="020B0604030504040204" pitchFamily="34" charset="0"/>
              <a:ea typeface="Verdana" panose="020B0604030504040204" pitchFamily="34" charset="0"/>
            </a:endParaRPr>
          </a:p>
          <a:p>
            <a:pPr marL="285750" indent="-285750">
              <a:buFont typeface="Arial" panose="020B0604020202020204" pitchFamily="34" charset="0"/>
              <a:buChar char="•"/>
            </a:pPr>
            <a:endParaRPr lang="en-US" dirty="0"/>
          </a:p>
        </p:txBody>
      </p:sp>
      <p:pic>
        <p:nvPicPr>
          <p:cNvPr id="19" name="Audio 18">
            <a:hlinkClick r:id="" action="ppaction://media"/>
            <a:extLst>
              <a:ext uri="{FF2B5EF4-FFF2-40B4-BE49-F238E27FC236}">
                <a16:creationId xmlns:a16="http://schemas.microsoft.com/office/drawing/2014/main" id="{B8109268-94E8-CBFC-FB58-40C85BBC9EBC}"/>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671793604"/>
      </p:ext>
    </p:extLst>
  </p:cSld>
  <p:clrMapOvr>
    <a:masterClrMapping/>
  </p:clrMapOvr>
  <mc:AlternateContent xmlns:mc="http://schemas.openxmlformats.org/markup-compatibility/2006" xmlns:p14="http://schemas.microsoft.com/office/powerpoint/2010/main">
    <mc:Choice Requires="p14">
      <p:transition spd="slow" p14:dur="2000" advTm="42981"/>
    </mc:Choice>
    <mc:Fallback xmlns="">
      <p:transition spd="slow" advTm="4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6" name="Picture 5" descr="A person and person doing cpr&#10;&#10;Description automatically generated">
            <a:extLst>
              <a:ext uri="{FF2B5EF4-FFF2-40B4-BE49-F238E27FC236}">
                <a16:creationId xmlns:a16="http://schemas.microsoft.com/office/drawing/2014/main" id="{A689215E-9E56-E65B-E074-27379377F929}"/>
              </a:ext>
            </a:extLst>
          </p:cNvPr>
          <p:cNvPicPr>
            <a:picLocks noChangeAspect="1"/>
          </p:cNvPicPr>
          <p:nvPr/>
        </p:nvPicPr>
        <p:blipFill rotWithShape="1">
          <a:blip r:embed="rId5"/>
          <a:srcRect l="15926" r="29715"/>
          <a:stretch/>
        </p:blipFill>
        <p:spPr>
          <a:xfrm>
            <a:off x="5589141" y="-25209"/>
            <a:ext cx="4241609" cy="5179159"/>
          </a:xfrm>
          <a:prstGeom prst="rect">
            <a:avLst/>
          </a:prstGeom>
        </p:spPr>
      </p:pic>
      <p:pic>
        <p:nvPicPr>
          <p:cNvPr id="4" name="Picture 3" descr="A person in a white coat standing next to a sign&#10;&#10;Description automatically generated">
            <a:extLst>
              <a:ext uri="{FF2B5EF4-FFF2-40B4-BE49-F238E27FC236}">
                <a16:creationId xmlns:a16="http://schemas.microsoft.com/office/drawing/2014/main" id="{01270549-546A-AB94-FED8-579830A7CA59}"/>
              </a:ext>
            </a:extLst>
          </p:cNvPr>
          <p:cNvPicPr>
            <a:picLocks noChangeAspect="1"/>
          </p:cNvPicPr>
          <p:nvPr/>
        </p:nvPicPr>
        <p:blipFill rotWithShape="1">
          <a:blip r:embed="rId6"/>
          <a:srcRect l="4222" r="16312"/>
          <a:stretch/>
        </p:blipFill>
        <p:spPr>
          <a:xfrm>
            <a:off x="-71918" y="-16673"/>
            <a:ext cx="6188712" cy="5179161"/>
          </a:xfrm>
          <a:prstGeom prst="rect">
            <a:avLst/>
          </a:prstGeom>
        </p:spPr>
      </p:pic>
      <p:sp>
        <p:nvSpPr>
          <p:cNvPr id="138" name="Google Shape;138;p6"/>
          <p:cNvSpPr/>
          <p:nvPr/>
        </p:nvSpPr>
        <p:spPr>
          <a:xfrm>
            <a:off x="2659981" y="-14150"/>
            <a:ext cx="3823928" cy="5171800"/>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cxnSp>
        <p:nvCxnSpPr>
          <p:cNvPr id="139" name="Google Shape;139;p6"/>
          <p:cNvCxnSpPr/>
          <p:nvPr/>
        </p:nvCxnSpPr>
        <p:spPr>
          <a:xfrm>
            <a:off x="3054435" y="1134020"/>
            <a:ext cx="3062358" cy="0"/>
          </a:xfrm>
          <a:prstGeom prst="straightConnector1">
            <a:avLst/>
          </a:prstGeom>
          <a:noFill/>
          <a:ln w="12700" cap="flat" cmpd="sng">
            <a:solidFill>
              <a:schemeClr val="lt1"/>
            </a:solidFill>
            <a:prstDash val="solid"/>
            <a:miter lim="800000"/>
            <a:headEnd type="none" w="sm" len="sm"/>
            <a:tailEnd type="none" w="sm" len="sm"/>
          </a:ln>
        </p:spPr>
      </p:cxnSp>
      <p:sp>
        <p:nvSpPr>
          <p:cNvPr id="140" name="Google Shape;140;p6"/>
          <p:cNvSpPr txBox="1"/>
          <p:nvPr/>
        </p:nvSpPr>
        <p:spPr>
          <a:xfrm>
            <a:off x="2522860" y="274530"/>
            <a:ext cx="4149851" cy="40006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000" b="1" dirty="0">
                <a:solidFill>
                  <a:schemeClr val="lt1"/>
                </a:solidFill>
                <a:latin typeface="Verdana" panose="020B0604030504040204" pitchFamily="34" charset="0"/>
                <a:ea typeface="Verdana" panose="020B0604030504040204" pitchFamily="34" charset="0"/>
                <a:cs typeface="Verdana" panose="020B0604030504040204" pitchFamily="34" charset="0"/>
                <a:sym typeface="Verdana"/>
              </a:rPr>
              <a:t>Deadlines  </a:t>
            </a:r>
            <a:endParaRPr sz="2000" b="1" dirty="0">
              <a:latin typeface="Verdana" panose="020B0604030504040204" pitchFamily="34" charset="0"/>
              <a:ea typeface="Verdana" panose="020B0604030504040204" pitchFamily="34" charset="0"/>
              <a:cs typeface="Verdana" panose="020B0604030504040204" pitchFamily="34" charset="0"/>
            </a:endParaRPr>
          </a:p>
        </p:txBody>
      </p:sp>
      <p:sp>
        <p:nvSpPr>
          <p:cNvPr id="144" name="Google Shape;144;p6"/>
          <p:cNvSpPr txBox="1"/>
          <p:nvPr/>
        </p:nvSpPr>
        <p:spPr>
          <a:xfrm>
            <a:off x="2704853" y="1314363"/>
            <a:ext cx="3733335" cy="289305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50" b="1" dirty="0">
                <a:solidFill>
                  <a:srgbClr val="00B0F0"/>
                </a:solidFill>
                <a:latin typeface="Verdana"/>
                <a:ea typeface="Verdana"/>
                <a:cs typeface="Verdana"/>
                <a:sym typeface="Verdana"/>
              </a:rPr>
              <a:t>August 1</a:t>
            </a:r>
            <a:endParaRPr dirty="0">
              <a:solidFill>
                <a:srgbClr val="00B0F0"/>
              </a:solidFill>
            </a:endParaRPr>
          </a:p>
          <a:p>
            <a:pPr marL="0" marR="0" lvl="0" indent="0" algn="ctr" rtl="0">
              <a:spcBef>
                <a:spcPts val="0"/>
              </a:spcBef>
              <a:spcAft>
                <a:spcPts val="0"/>
              </a:spcAft>
              <a:buNone/>
            </a:pPr>
            <a:r>
              <a:rPr lang="en-US" sz="1350" dirty="0">
                <a:solidFill>
                  <a:schemeClr val="lt1"/>
                </a:solidFill>
                <a:latin typeface="Verdana"/>
                <a:ea typeface="Verdana"/>
                <a:cs typeface="Verdana"/>
                <a:sym typeface="Verdana"/>
              </a:rPr>
              <a:t>Application Opens</a:t>
            </a:r>
            <a:endParaRPr lang="en-US" dirty="0"/>
          </a:p>
          <a:p>
            <a:pPr marL="0" marR="0" lvl="0" indent="0" algn="ctr" rtl="0">
              <a:spcBef>
                <a:spcPts val="0"/>
              </a:spcBef>
              <a:spcAft>
                <a:spcPts val="0"/>
              </a:spcAft>
              <a:buNone/>
            </a:pPr>
            <a:r>
              <a:rPr lang="en-US" sz="1350" dirty="0">
                <a:solidFill>
                  <a:schemeClr val="lt1"/>
                </a:solidFill>
                <a:latin typeface="Verdana"/>
                <a:ea typeface="Verdana"/>
                <a:cs typeface="Verdana"/>
                <a:sym typeface="Verdana"/>
              </a:rPr>
              <a:t>Apply via Common App or SUNY App</a:t>
            </a:r>
            <a:endParaRPr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lang="en-US"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sz="1350" b="1" dirty="0">
              <a:solidFill>
                <a:schemeClr val="lt1"/>
              </a:solidFill>
              <a:latin typeface="Verdana"/>
              <a:ea typeface="Verdana"/>
              <a:cs typeface="Verdana"/>
              <a:sym typeface="Verdana"/>
            </a:endParaRPr>
          </a:p>
          <a:p>
            <a:pPr marL="0" marR="0" lvl="0" indent="0" algn="ctr" rtl="0">
              <a:spcBef>
                <a:spcPts val="0"/>
              </a:spcBef>
              <a:spcAft>
                <a:spcPts val="0"/>
              </a:spcAft>
              <a:buNone/>
            </a:pPr>
            <a:endParaRPr sz="1000" b="1" dirty="0">
              <a:solidFill>
                <a:schemeClr val="lt1"/>
              </a:solidFill>
              <a:latin typeface="Verdana"/>
              <a:ea typeface="Verdana"/>
              <a:cs typeface="Verdana"/>
              <a:sym typeface="Verdana"/>
            </a:endParaRPr>
          </a:p>
          <a:p>
            <a:pPr marL="0" marR="0" lvl="0" indent="0" algn="ctr" rtl="0">
              <a:spcBef>
                <a:spcPts val="0"/>
              </a:spcBef>
              <a:spcAft>
                <a:spcPts val="0"/>
              </a:spcAft>
              <a:buNone/>
            </a:pPr>
            <a:r>
              <a:rPr lang="en-US" sz="1350" b="1" dirty="0">
                <a:solidFill>
                  <a:srgbClr val="00B0F0"/>
                </a:solidFill>
                <a:latin typeface="Verdana"/>
                <a:ea typeface="Verdana"/>
                <a:cs typeface="Verdana"/>
                <a:sym typeface="Verdana"/>
              </a:rPr>
              <a:t>March 1</a:t>
            </a:r>
            <a:endParaRPr lang="en-US" dirty="0">
              <a:solidFill>
                <a:srgbClr val="00B0F0"/>
              </a:solidFill>
            </a:endParaRPr>
          </a:p>
          <a:p>
            <a:pPr marL="0" marR="0" lvl="0" indent="0" algn="ctr" rtl="0">
              <a:spcBef>
                <a:spcPts val="0"/>
              </a:spcBef>
              <a:spcAft>
                <a:spcPts val="0"/>
              </a:spcAft>
              <a:buNone/>
            </a:pPr>
            <a:r>
              <a:rPr lang="en-US" sz="1350" dirty="0">
                <a:solidFill>
                  <a:schemeClr val="lt1"/>
                </a:solidFill>
                <a:latin typeface="Verdana"/>
                <a:ea typeface="Verdana"/>
                <a:cs typeface="Verdana"/>
                <a:sym typeface="Verdana"/>
              </a:rPr>
              <a:t>Application Deadline</a:t>
            </a:r>
            <a:endParaRPr lang="en-US" dirty="0"/>
          </a:p>
          <a:p>
            <a:pPr marL="0" marR="0" lvl="0" indent="0" algn="ctr" rtl="0">
              <a:spcBef>
                <a:spcPts val="0"/>
              </a:spcBef>
              <a:spcAft>
                <a:spcPts val="0"/>
              </a:spcAft>
              <a:buNone/>
            </a:pPr>
            <a:r>
              <a:rPr lang="en-US" sz="1350" dirty="0">
                <a:solidFill>
                  <a:schemeClr val="lt1"/>
                </a:solidFill>
                <a:latin typeface="Verdana"/>
                <a:ea typeface="Verdana"/>
                <a:cs typeface="Verdana"/>
                <a:sym typeface="Verdana"/>
              </a:rPr>
              <a:t>All documents must be submitted</a:t>
            </a:r>
          </a:p>
          <a:p>
            <a:pPr marL="0" marR="0" lvl="0" indent="0" algn="ctr" rtl="0">
              <a:spcBef>
                <a:spcPts val="0"/>
              </a:spcBef>
              <a:spcAft>
                <a:spcPts val="0"/>
              </a:spcAft>
              <a:buNone/>
            </a:pPr>
            <a:endParaRPr lang="en-US" sz="1350" b="1" dirty="0">
              <a:solidFill>
                <a:schemeClr val="lt1"/>
              </a:solidFill>
              <a:latin typeface="Verdana"/>
              <a:ea typeface="Verdana"/>
              <a:cs typeface="Verdana"/>
              <a:sym typeface="Verdana"/>
            </a:endParaRPr>
          </a:p>
          <a:p>
            <a:pPr marL="0" marR="0" lvl="0" indent="0" algn="ctr" rtl="0">
              <a:spcBef>
                <a:spcPts val="0"/>
              </a:spcBef>
              <a:spcAft>
                <a:spcPts val="0"/>
              </a:spcAft>
              <a:buNone/>
            </a:pPr>
            <a:endParaRPr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lang="en-US" sz="1350" dirty="0">
              <a:solidFill>
                <a:schemeClr val="lt1"/>
              </a:solidFill>
              <a:latin typeface="Verdana"/>
              <a:ea typeface="Verdana"/>
              <a:cs typeface="Verdana"/>
              <a:sym typeface="Verdana"/>
            </a:endParaRPr>
          </a:p>
          <a:p>
            <a:pPr marL="0" marR="0" lvl="0" indent="0" algn="ctr" rtl="0">
              <a:spcBef>
                <a:spcPts val="0"/>
              </a:spcBef>
              <a:spcAft>
                <a:spcPts val="0"/>
              </a:spcAft>
              <a:buNone/>
            </a:pPr>
            <a:endParaRPr sz="1000" dirty="0">
              <a:solidFill>
                <a:schemeClr val="lt1"/>
              </a:solidFill>
              <a:latin typeface="Verdana"/>
              <a:ea typeface="Verdana"/>
              <a:cs typeface="Verdana"/>
              <a:sym typeface="Verdana"/>
            </a:endParaRPr>
          </a:p>
          <a:p>
            <a:pPr marL="0" marR="0" lvl="0" indent="0" algn="ctr" rtl="0">
              <a:spcBef>
                <a:spcPts val="0"/>
              </a:spcBef>
              <a:spcAft>
                <a:spcPts val="0"/>
              </a:spcAft>
              <a:buNone/>
            </a:pPr>
            <a:r>
              <a:rPr lang="en-US" sz="1350" b="1" dirty="0">
                <a:solidFill>
                  <a:schemeClr val="lt1"/>
                </a:solidFill>
                <a:latin typeface="Verdana"/>
                <a:ea typeface="Verdana"/>
                <a:cs typeface="Verdana"/>
                <a:sym typeface="Verdana"/>
              </a:rPr>
              <a:t>Program Begins Fall Semester</a:t>
            </a:r>
            <a:endParaRPr sz="1350" dirty="0">
              <a:solidFill>
                <a:schemeClr val="lt1"/>
              </a:solidFill>
              <a:latin typeface="Verdana"/>
              <a:ea typeface="Verdana"/>
              <a:cs typeface="Verdana"/>
              <a:sym typeface="Verdana"/>
            </a:endParaRPr>
          </a:p>
        </p:txBody>
      </p:sp>
      <p:pic>
        <p:nvPicPr>
          <p:cNvPr id="141" name="Google Shape;141;p6"/>
          <p:cNvPicPr preferRelativeResize="0"/>
          <p:nvPr/>
        </p:nvPicPr>
        <p:blipFill rotWithShape="1">
          <a:blip r:embed="rId7">
            <a:alphaModFix/>
          </a:blip>
          <a:srcRect/>
          <a:stretch/>
        </p:blipFill>
        <p:spPr>
          <a:xfrm>
            <a:off x="4414458" y="3293019"/>
            <a:ext cx="366656" cy="393192"/>
          </a:xfrm>
          <a:prstGeom prst="rect">
            <a:avLst/>
          </a:prstGeom>
          <a:noFill/>
          <a:ln>
            <a:noFill/>
          </a:ln>
        </p:spPr>
      </p:pic>
      <p:pic>
        <p:nvPicPr>
          <p:cNvPr id="2" name="Google Shape;142;p6">
            <a:extLst>
              <a:ext uri="{FF2B5EF4-FFF2-40B4-BE49-F238E27FC236}">
                <a16:creationId xmlns:a16="http://schemas.microsoft.com/office/drawing/2014/main" id="{B4CD8355-1B3C-D610-3C3C-32DAA0729A34}"/>
              </a:ext>
            </a:extLst>
          </p:cNvPr>
          <p:cNvPicPr preferRelativeResize="0"/>
          <p:nvPr/>
        </p:nvPicPr>
        <p:blipFill rotWithShape="1">
          <a:blip r:embed="rId8">
            <a:alphaModFix/>
          </a:blip>
          <a:srcRect/>
          <a:stretch/>
        </p:blipFill>
        <p:spPr>
          <a:xfrm>
            <a:off x="4375805" y="2046205"/>
            <a:ext cx="419617" cy="393391"/>
          </a:xfrm>
          <a:prstGeom prst="rect">
            <a:avLst/>
          </a:prstGeom>
          <a:noFill/>
          <a:ln>
            <a:noFill/>
          </a:ln>
        </p:spPr>
      </p:pic>
      <p:pic>
        <p:nvPicPr>
          <p:cNvPr id="11" name="Audio 10">
            <a:hlinkClick r:id="" action="ppaction://media"/>
            <a:extLst>
              <a:ext uri="{FF2B5EF4-FFF2-40B4-BE49-F238E27FC236}">
                <a16:creationId xmlns:a16="http://schemas.microsoft.com/office/drawing/2014/main" id="{F0CEB764-9F42-82A8-5CCD-9F3E2AC0895C}"/>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31519"/>
    </mc:Choice>
    <mc:Fallback xmlns="">
      <p:transition spd="slow" advTm="315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 descr="A group of people wearing medical scrubs and face masks&#10;&#10;Description automatically generated">
            <a:extLst>
              <a:ext uri="{FF2B5EF4-FFF2-40B4-BE49-F238E27FC236}">
                <a16:creationId xmlns:a16="http://schemas.microsoft.com/office/drawing/2014/main" id="{40585837-A174-85E7-2453-EF06DDFA3207}"/>
              </a:ext>
            </a:extLst>
          </p:cNvPr>
          <p:cNvPicPr>
            <a:picLocks noChangeAspect="1"/>
          </p:cNvPicPr>
          <p:nvPr/>
        </p:nvPicPr>
        <p:blipFill rotWithShape="1">
          <a:blip r:embed="rId5"/>
          <a:srcRect l="24113" r="12161"/>
          <a:stretch/>
        </p:blipFill>
        <p:spPr>
          <a:xfrm>
            <a:off x="-1654139" y="-80996"/>
            <a:ext cx="5010870" cy="5245044"/>
          </a:xfrm>
          <a:prstGeom prst="rect">
            <a:avLst/>
          </a:prstGeom>
        </p:spPr>
      </p:pic>
      <p:sp>
        <p:nvSpPr>
          <p:cNvPr id="152" name="Google Shape;152;p7"/>
          <p:cNvSpPr/>
          <p:nvPr/>
        </p:nvSpPr>
        <p:spPr>
          <a:xfrm>
            <a:off x="2794571" y="-64008"/>
            <a:ext cx="6358573" cy="5221663"/>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cxnSp>
        <p:nvCxnSpPr>
          <p:cNvPr id="153" name="Google Shape;153;p7"/>
          <p:cNvCxnSpPr/>
          <p:nvPr/>
        </p:nvCxnSpPr>
        <p:spPr>
          <a:xfrm>
            <a:off x="4427340" y="586978"/>
            <a:ext cx="3062358" cy="0"/>
          </a:xfrm>
          <a:prstGeom prst="straightConnector1">
            <a:avLst/>
          </a:prstGeom>
          <a:noFill/>
          <a:ln w="12700" cap="flat" cmpd="sng">
            <a:solidFill>
              <a:schemeClr val="lt1"/>
            </a:solidFill>
            <a:prstDash val="solid"/>
            <a:miter lim="800000"/>
            <a:headEnd type="none" w="sm" len="sm"/>
            <a:tailEnd type="none" w="sm" len="sm"/>
          </a:ln>
        </p:spPr>
      </p:cxnSp>
      <p:sp>
        <p:nvSpPr>
          <p:cNvPr id="154" name="Google Shape;154;p7"/>
          <p:cNvSpPr txBox="1"/>
          <p:nvPr/>
        </p:nvSpPr>
        <p:spPr>
          <a:xfrm>
            <a:off x="2699888" y="217687"/>
            <a:ext cx="651726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Verdana"/>
                <a:ea typeface="Verdana"/>
                <a:cs typeface="Verdana"/>
                <a:sym typeface="Verdana"/>
              </a:rPr>
              <a:t>Admissions Criteria</a:t>
            </a:r>
            <a:endParaRPr dirty="0"/>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2889738" y="956178"/>
            <a:ext cx="6130509" cy="3447057"/>
          </a:xfrm>
          <a:prstGeom prst="rect">
            <a:avLst/>
          </a:prstGeom>
          <a:noFill/>
          <a:ln>
            <a:noFill/>
          </a:ln>
        </p:spPr>
        <p:txBody>
          <a:bodyPr spcFirstLastPara="1" wrap="square" lIns="91425" tIns="45700" rIns="91425" bIns="45700" anchor="t" anchorCtr="0">
            <a:spAutoFit/>
          </a:bodyPr>
          <a:lstStyle/>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lang="en-US" sz="1200" dirty="0">
                <a:solidFill>
                  <a:srgbClr val="FFFFFF"/>
                </a:solidFill>
                <a:latin typeface="Verdana" panose="020B0604030504040204" pitchFamily="34" charset="0"/>
                <a:ea typeface="Verdana" panose="020B0604030504040204" pitchFamily="34" charset="0"/>
              </a:rPr>
              <a:t>Associate’s Degree or Diploma in Nursing</a:t>
            </a:r>
          </a:p>
          <a:p>
            <a:pPr marR="0" lvl="0" algn="l" defTabSz="914400" rtl="0" eaLnBrk="1" fontAlgn="auto" latinLnBrk="0" hangingPunct="1">
              <a:lnSpc>
                <a:spcPct val="100000"/>
              </a:lnSpc>
              <a:spcBef>
                <a:spcPts val="0"/>
              </a:spcBef>
              <a:spcAft>
                <a:spcPts val="0"/>
              </a:spcAft>
              <a:buClr>
                <a:srgbClr val="FFFFFF"/>
              </a:buClr>
              <a:buSzTx/>
              <a:tabLst/>
              <a:defRPr/>
            </a:pPr>
            <a:endParaRPr lang="en-US" sz="1200" dirty="0">
              <a:solidFill>
                <a:schemeClr val="bg1"/>
              </a:solidFill>
              <a:latin typeface="Verdana" panose="020B0604030504040204" pitchFamily="34" charset="0"/>
              <a:ea typeface="Verdana" panose="020B0604030504040204" pitchFamily="34" charset="0"/>
            </a:endParaRPr>
          </a:p>
          <a:p>
            <a:pPr marL="171450" marR="0" lvl="0" indent="-171450" algn="l" rtl="0">
              <a:spcBef>
                <a:spcPts val="0"/>
              </a:spcBef>
              <a:spcAft>
                <a:spcPts val="0"/>
              </a:spcAft>
              <a:buClr>
                <a:schemeClr val="bg1"/>
              </a:buClr>
              <a:buFont typeface="Arial" panose="020B0604020202020204" pitchFamily="34" charset="0"/>
              <a:buChar char="•"/>
            </a:pPr>
            <a:r>
              <a:rPr lang="en-US" sz="1200" dirty="0">
                <a:solidFill>
                  <a:schemeClr val="bg1"/>
                </a:solidFill>
                <a:latin typeface="Verdana" panose="020B0604030504040204" pitchFamily="34" charset="0"/>
                <a:ea typeface="Verdana" panose="020B0604030504040204" pitchFamily="34" charset="0"/>
              </a:rPr>
              <a:t>A current unencumbered New York State RN license (*Or new graduate nurses who will be licensed within 6 months of the start of the program*)</a:t>
            </a:r>
            <a:endParaRPr sz="1200" dirty="0">
              <a:solidFill>
                <a:schemeClr val="bg1"/>
              </a:solidFill>
              <a:latin typeface="Verdana" panose="020B0604030504040204" pitchFamily="34" charset="0"/>
              <a:ea typeface="Verdana" panose="020B0604030504040204" pitchFamily="34" charset="0"/>
            </a:endParaRP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 All required preadmission coursework completed with a C or higher</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 C- and D grades are not acceptable/transferable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 Minimum cumulative G.P.A. of 2.5</a:t>
            </a:r>
            <a:endParaRPr lang="en-US" sz="1200" dirty="0">
              <a:solidFill>
                <a:schemeClr val="lt1"/>
              </a:solidFill>
              <a:highlight>
                <a:srgbClr val="FFFF00"/>
              </a:highlight>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endParaRPr lang="en-US" sz="1200" dirty="0">
              <a:solidFill>
                <a:schemeClr val="lt1"/>
              </a:solidFill>
              <a:latin typeface="Verdana"/>
              <a:ea typeface="Verdana"/>
              <a:cs typeface="Verdana"/>
              <a:sym typeface="Verdana"/>
            </a:endParaRPr>
          </a:p>
          <a:p>
            <a:pPr>
              <a:spcBef>
                <a:spcPts val="600"/>
              </a:spcBef>
              <a:buClr>
                <a:schemeClr val="lt1"/>
              </a:buClr>
              <a:buSzPts val="1400"/>
            </a:pPr>
            <a:r>
              <a:rPr lang="en-US" sz="1200" dirty="0">
                <a:solidFill>
                  <a:schemeClr val="lt1"/>
                </a:solidFill>
                <a:latin typeface="Verdana"/>
                <a:ea typeface="Verdana"/>
                <a:cs typeface="Verdana"/>
                <a:sym typeface="Verdana"/>
              </a:rPr>
              <a:t>     </a:t>
            </a:r>
          </a:p>
        </p:txBody>
      </p:sp>
      <p:sp>
        <p:nvSpPr>
          <p:cNvPr id="5" name="Google Shape;120;p4">
            <a:extLst>
              <a:ext uri="{FF2B5EF4-FFF2-40B4-BE49-F238E27FC236}">
                <a16:creationId xmlns:a16="http://schemas.microsoft.com/office/drawing/2014/main" id="{D61D6F4C-28B9-A107-2FC8-E1DDEFD316CA}"/>
              </a:ext>
            </a:extLst>
          </p:cNvPr>
          <p:cNvSpPr txBox="1"/>
          <p:nvPr/>
        </p:nvSpPr>
        <p:spPr>
          <a:xfrm>
            <a:off x="3039290" y="3014251"/>
            <a:ext cx="5644282" cy="83095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200" b="1" u="sng" dirty="0">
                <a:solidFill>
                  <a:schemeClr val="lt1"/>
                </a:solidFill>
                <a:latin typeface="Verdana"/>
                <a:ea typeface="Verdana"/>
                <a:cs typeface="Verdana"/>
                <a:sym typeface="Verdana"/>
              </a:rPr>
              <a:t>Selection Process </a:t>
            </a:r>
          </a:p>
          <a:p>
            <a:pPr marL="0" marR="0" lvl="0" indent="0" algn="l" rtl="0">
              <a:spcBef>
                <a:spcPts val="0"/>
              </a:spcBef>
              <a:spcAft>
                <a:spcPts val="0"/>
              </a:spcAft>
              <a:buNone/>
            </a:pPr>
            <a:endParaRPr lang="en-US" sz="1200" b="1" dirty="0">
              <a:solidFill>
                <a:schemeClr val="lt1"/>
              </a:solidFill>
              <a:latin typeface="Verdana"/>
              <a:ea typeface="Verdana"/>
              <a:cs typeface="Verdana"/>
              <a:sym typeface="Verdana"/>
            </a:endParaRPr>
          </a:p>
          <a:p>
            <a:pPr marL="171450" marR="0" lvl="0" indent="-171450" algn="l" rtl="0">
              <a:spcBef>
                <a:spcPts val="0"/>
              </a:spcBef>
              <a:spcAft>
                <a:spcPts val="0"/>
              </a:spcAft>
              <a:buClr>
                <a:schemeClr val="bg1"/>
              </a:buClr>
              <a:buFont typeface="Arial" panose="020B0604020202020204" pitchFamily="34" charset="0"/>
              <a:buChar char="•"/>
            </a:pPr>
            <a:r>
              <a:rPr lang="en-US" sz="1200" dirty="0">
                <a:solidFill>
                  <a:schemeClr val="bg1"/>
                </a:solidFill>
                <a:latin typeface="Verdana"/>
                <a:ea typeface="Verdana"/>
                <a:cs typeface="Verdana"/>
                <a:sym typeface="Verdana"/>
              </a:rPr>
              <a:t>Admission and Academic Standing Committee makes final decision regarding selections of incoming classes. </a:t>
            </a:r>
          </a:p>
        </p:txBody>
      </p:sp>
      <p:pic>
        <p:nvPicPr>
          <p:cNvPr id="16" name="Audio 15">
            <a:hlinkClick r:id="" action="ppaction://media"/>
            <a:extLst>
              <a:ext uri="{FF2B5EF4-FFF2-40B4-BE49-F238E27FC236}">
                <a16:creationId xmlns:a16="http://schemas.microsoft.com/office/drawing/2014/main" id="{BAAD38B7-6048-64E6-E16F-5078E7FF8F27}"/>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78064"/>
    </mc:Choice>
    <mc:Fallback xmlns="">
      <p:transition spd="slow" advTm="780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6" name="Picture 5" descr="A group of people wearing masks and standing in a room&#10;&#10;Description automatically generated">
            <a:extLst>
              <a:ext uri="{FF2B5EF4-FFF2-40B4-BE49-F238E27FC236}">
                <a16:creationId xmlns:a16="http://schemas.microsoft.com/office/drawing/2014/main" id="{EA218C20-04F8-BCD2-63AD-21D9A6B5A65E}"/>
              </a:ext>
            </a:extLst>
          </p:cNvPr>
          <p:cNvPicPr>
            <a:picLocks noChangeAspect="1"/>
          </p:cNvPicPr>
          <p:nvPr/>
        </p:nvPicPr>
        <p:blipFill>
          <a:blip r:embed="rId5"/>
          <a:stretch>
            <a:fillRect/>
          </a:stretch>
        </p:blipFill>
        <p:spPr>
          <a:xfrm>
            <a:off x="-1334018" y="-22037"/>
            <a:ext cx="7826380" cy="5221663"/>
          </a:xfrm>
          <a:prstGeom prst="rect">
            <a:avLst/>
          </a:prstGeom>
        </p:spPr>
      </p:pic>
      <p:sp>
        <p:nvSpPr>
          <p:cNvPr id="152" name="Google Shape;152;p7"/>
          <p:cNvSpPr/>
          <p:nvPr/>
        </p:nvSpPr>
        <p:spPr>
          <a:xfrm>
            <a:off x="2757471" y="-22037"/>
            <a:ext cx="6402093" cy="5221663"/>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cxnSp>
        <p:nvCxnSpPr>
          <p:cNvPr id="153" name="Google Shape;153;p7"/>
          <p:cNvCxnSpPr/>
          <p:nvPr/>
        </p:nvCxnSpPr>
        <p:spPr>
          <a:xfrm>
            <a:off x="4427340" y="797290"/>
            <a:ext cx="3062358" cy="0"/>
          </a:xfrm>
          <a:prstGeom prst="straightConnector1">
            <a:avLst/>
          </a:prstGeom>
          <a:noFill/>
          <a:ln w="12700" cap="flat" cmpd="sng">
            <a:solidFill>
              <a:schemeClr val="lt1"/>
            </a:solidFill>
            <a:prstDash val="solid"/>
            <a:miter lim="800000"/>
            <a:headEnd type="none" w="sm" len="sm"/>
            <a:tailEnd type="none" w="sm" len="sm"/>
          </a:ln>
        </p:spPr>
      </p:cxnSp>
      <p:sp>
        <p:nvSpPr>
          <p:cNvPr id="154" name="Google Shape;154;p7"/>
          <p:cNvSpPr txBox="1"/>
          <p:nvPr/>
        </p:nvSpPr>
        <p:spPr>
          <a:xfrm>
            <a:off x="2699887" y="83673"/>
            <a:ext cx="651726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Verdana"/>
                <a:ea typeface="Verdana"/>
                <a:cs typeface="Verdana"/>
                <a:sym typeface="Verdana"/>
              </a:rPr>
              <a:t>Admissions Requirements</a:t>
            </a:r>
            <a:endParaRPr dirty="0"/>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2889738" y="768089"/>
            <a:ext cx="5787918" cy="4447331"/>
          </a:xfrm>
          <a:prstGeom prst="rect">
            <a:avLst/>
          </a:prstGeom>
          <a:noFill/>
          <a:ln>
            <a:noFill/>
          </a:ln>
        </p:spPr>
        <p:txBody>
          <a:bodyPr spcFirstLastPara="1" wrap="square" lIns="91425" tIns="45700" rIns="91425" bIns="45700" anchor="t" anchorCtr="0">
            <a:spAutoFit/>
          </a:bodyPr>
          <a:lstStyle/>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Official transcripts from all college/universities ever attended must be uploaded to the application.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Three (3) references must be submitted with your application or emailed to enroll@stonybrook.edu</a:t>
            </a:r>
          </a:p>
          <a:p>
            <a:pPr marL="344488" lvl="1" indent="-82550">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Vary your selection. Family and friends are not acceptable references.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Personal statement/essay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Resume</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Completion of all preadmission coursework is required prior to starting the program</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All outstanding preadmission coursework must be posted on the official transcripts and the official transcripts submitted and evaluated prior to the first day of classes *(However, new associate degree graduates will be given additional time to submit their school of nursing transcripts)*</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pic>
        <p:nvPicPr>
          <p:cNvPr id="10" name="Audio 9">
            <a:hlinkClick r:id="" action="ppaction://media"/>
            <a:extLst>
              <a:ext uri="{FF2B5EF4-FFF2-40B4-BE49-F238E27FC236}">
                <a16:creationId xmlns:a16="http://schemas.microsoft.com/office/drawing/2014/main" id="{5F65B4FF-47C3-078E-CAE0-D61F40A9DA0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65483801"/>
      </p:ext>
    </p:extLst>
  </p:cSld>
  <p:clrMapOvr>
    <a:masterClrMapping/>
  </p:clrMapOvr>
  <mc:AlternateContent xmlns:mc="http://schemas.openxmlformats.org/markup-compatibility/2006" xmlns:p14="http://schemas.microsoft.com/office/powerpoint/2010/main">
    <mc:Choice Requires="p14">
      <p:transition spd="slow" p14:dur="2000" advTm="49853"/>
    </mc:Choice>
    <mc:Fallback xmlns="">
      <p:transition spd="slow" advTm="498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7" name="Picture 6" descr="A medical personnel putting on a dummy&#10;&#10;Description automatically generated with medium confidence">
            <a:extLst>
              <a:ext uri="{FF2B5EF4-FFF2-40B4-BE49-F238E27FC236}">
                <a16:creationId xmlns:a16="http://schemas.microsoft.com/office/drawing/2014/main" id="{7254DD92-7A07-DF63-582E-53B576135780}"/>
              </a:ext>
            </a:extLst>
          </p:cNvPr>
          <p:cNvPicPr>
            <a:picLocks noChangeAspect="1"/>
          </p:cNvPicPr>
          <p:nvPr/>
        </p:nvPicPr>
        <p:blipFill>
          <a:blip r:embed="rId5"/>
          <a:stretch>
            <a:fillRect/>
          </a:stretch>
        </p:blipFill>
        <p:spPr>
          <a:xfrm>
            <a:off x="-10274" y="-10274"/>
            <a:ext cx="7709227" cy="5143500"/>
          </a:xfrm>
          <a:prstGeom prst="rect">
            <a:avLst/>
          </a:prstGeom>
        </p:spPr>
      </p:pic>
      <p:sp>
        <p:nvSpPr>
          <p:cNvPr id="152" name="Google Shape;152;p7"/>
          <p:cNvSpPr/>
          <p:nvPr/>
        </p:nvSpPr>
        <p:spPr>
          <a:xfrm>
            <a:off x="3863082" y="-55464"/>
            <a:ext cx="5280917" cy="5355199"/>
          </a:xfrm>
          <a:prstGeom prst="rect">
            <a:avLst/>
          </a:prstGeom>
          <a:gradFill>
            <a:gsLst>
              <a:gs pos="0">
                <a:srgbClr val="980000"/>
              </a:gs>
              <a:gs pos="99000">
                <a:srgbClr val="6B000D"/>
              </a:gs>
              <a:gs pos="100000">
                <a:srgbClr val="6B000D"/>
              </a:gs>
            </a:gsLst>
            <a:lin ang="81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Verdana"/>
              <a:ea typeface="Verdana"/>
              <a:cs typeface="Verdana"/>
              <a:sym typeface="Verdana"/>
            </a:endParaRPr>
          </a:p>
        </p:txBody>
      </p:sp>
      <p:cxnSp>
        <p:nvCxnSpPr>
          <p:cNvPr id="153" name="Google Shape;153;p7"/>
          <p:cNvCxnSpPr>
            <a:cxnSpLocks/>
          </p:cNvCxnSpPr>
          <p:nvPr/>
        </p:nvCxnSpPr>
        <p:spPr>
          <a:xfrm>
            <a:off x="4941866" y="635246"/>
            <a:ext cx="3123345" cy="0"/>
          </a:xfrm>
          <a:prstGeom prst="straightConnector1">
            <a:avLst/>
          </a:prstGeom>
          <a:noFill/>
          <a:ln w="12700" cap="flat" cmpd="sng">
            <a:solidFill>
              <a:schemeClr val="lt1"/>
            </a:solidFill>
            <a:prstDash val="solid"/>
            <a:miter lim="800000"/>
            <a:headEnd type="none" w="sm" len="sm"/>
            <a:tailEnd type="none" w="sm" len="sm"/>
          </a:ln>
        </p:spPr>
      </p:cxnSp>
      <p:sp>
        <p:nvSpPr>
          <p:cNvPr id="154" name="Google Shape;154;p7"/>
          <p:cNvSpPr txBox="1"/>
          <p:nvPr/>
        </p:nvSpPr>
        <p:spPr>
          <a:xfrm>
            <a:off x="3667824" y="144275"/>
            <a:ext cx="5441393" cy="3692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chemeClr val="lt1"/>
                </a:solidFill>
                <a:latin typeface="Verdana"/>
                <a:ea typeface="Verdana"/>
                <a:cs typeface="Verdana"/>
                <a:sym typeface="Verdana"/>
              </a:rPr>
              <a:t>Program Admissions Requirements </a:t>
            </a:r>
          </a:p>
        </p:txBody>
      </p:sp>
      <p:sp>
        <p:nvSpPr>
          <p:cNvPr id="3" name="Google Shape;120;p4">
            <a:extLst>
              <a:ext uri="{FF2B5EF4-FFF2-40B4-BE49-F238E27FC236}">
                <a16:creationId xmlns:a16="http://schemas.microsoft.com/office/drawing/2014/main" id="{6D7E8663-176D-D16F-7463-D4F413B1C3E7}"/>
              </a:ext>
            </a:extLst>
          </p:cNvPr>
          <p:cNvSpPr txBox="1"/>
          <p:nvPr/>
        </p:nvSpPr>
        <p:spPr>
          <a:xfrm>
            <a:off x="4101388" y="756927"/>
            <a:ext cx="4804299" cy="4647386"/>
          </a:xfrm>
          <a:prstGeom prst="rect">
            <a:avLst/>
          </a:prstGeom>
          <a:noFill/>
          <a:ln>
            <a:noFill/>
          </a:ln>
        </p:spPr>
        <p:txBody>
          <a:bodyPr spcFirstLastPara="1" wrap="square" lIns="91425" tIns="45700" rIns="91425" bIns="45700" anchor="t" anchorCtr="0">
            <a:spAutoFit/>
          </a:bodyPr>
          <a:lstStyle/>
          <a:p>
            <a:pPr>
              <a:spcBef>
                <a:spcPts val="600"/>
              </a:spcBef>
              <a:buClr>
                <a:schemeClr val="lt1"/>
              </a:buClr>
              <a:buSzPts val="1400"/>
            </a:pPr>
            <a:r>
              <a:rPr lang="en-US" sz="1200" dirty="0">
                <a:solidFill>
                  <a:schemeClr val="lt1"/>
                </a:solidFill>
                <a:latin typeface="Verdana"/>
                <a:ea typeface="Verdana"/>
                <a:cs typeface="Verdana"/>
                <a:sym typeface="Verdana"/>
              </a:rPr>
              <a:t>Applications to the Program are required to complete only the following preadmission course work:</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30 credits of Lower Division Clinical Nursing Courses </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English Composition</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Intro to Psychology</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4 credits of Microbiology with Lab</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4 credits of Anatomy and Physiology I with lab</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4 credits of Anatomy and Physiology II with lab</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Statistics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Humanities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U.S. History</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3 credits of Global Issues</a:t>
            </a:r>
          </a:p>
          <a:p>
            <a:pPr marL="119063" indent="-119063">
              <a:spcBef>
                <a:spcPts val="600"/>
              </a:spcBef>
              <a:buClr>
                <a:schemeClr val="lt1"/>
              </a:buClr>
              <a:buSzPts val="1400"/>
              <a:buFont typeface="Arial"/>
              <a:buChar char="•"/>
            </a:pPr>
            <a:r>
              <a:rPr lang="en-US" sz="1200" dirty="0">
                <a:solidFill>
                  <a:schemeClr val="lt1"/>
                </a:solidFill>
                <a:latin typeface="Verdana"/>
                <a:ea typeface="Verdana"/>
                <a:cs typeface="Verdana"/>
                <a:sym typeface="Verdana"/>
              </a:rPr>
              <a:t>(Total of 60 minimum credits of preadmission coursework)</a:t>
            </a: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a:p>
            <a:pPr marL="119063" indent="-119063">
              <a:spcBef>
                <a:spcPts val="600"/>
              </a:spcBef>
              <a:buClr>
                <a:schemeClr val="lt1"/>
              </a:buClr>
              <a:buSzPts val="1400"/>
              <a:buFont typeface="Arial"/>
              <a:buChar char="•"/>
            </a:pPr>
            <a:endParaRPr lang="en-US" sz="1200" dirty="0">
              <a:solidFill>
                <a:schemeClr val="lt1"/>
              </a:solidFill>
              <a:latin typeface="Verdana"/>
              <a:ea typeface="Verdana"/>
              <a:cs typeface="Verdana"/>
              <a:sym typeface="Verdana"/>
            </a:endParaRPr>
          </a:p>
        </p:txBody>
      </p:sp>
      <p:pic>
        <p:nvPicPr>
          <p:cNvPr id="14" name="Audio 13">
            <a:hlinkClick r:id="" action="ppaction://media"/>
            <a:extLst>
              <a:ext uri="{FF2B5EF4-FFF2-40B4-BE49-F238E27FC236}">
                <a16:creationId xmlns:a16="http://schemas.microsoft.com/office/drawing/2014/main" id="{1721EE4B-CE1B-A895-660B-776FCA30E954}"/>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39844" t="-139844" r="-139844" b="-139844"/>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34623461"/>
      </p:ext>
    </p:extLst>
  </p:cSld>
  <p:clrMapOvr>
    <a:masterClrMapping/>
  </p:clrMapOvr>
  <mc:AlternateContent xmlns:mc="http://schemas.openxmlformats.org/markup-compatibility/2006" xmlns:p14="http://schemas.microsoft.com/office/powerpoint/2010/main">
    <mc:Choice Requires="p14">
      <p:transition spd="slow" p14:dur="2000" advTm="78198"/>
    </mc:Choice>
    <mc:Fallback xmlns="">
      <p:transition spd="slow" advTm="781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theme/theme1.xml><?xml version="1.0" encoding="utf-8"?>
<a:theme xmlns:a="http://schemas.openxmlformats.org/drawingml/2006/main" name="Stony Brook University">
  <a:themeElements>
    <a:clrScheme name="Office Them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09D8D1F71955443B1ECB137BCCFF42B" ma:contentTypeVersion="0" ma:contentTypeDescription="Create a new document." ma:contentTypeScope="" ma:versionID="565367d20ac365f3cbc924928f157506">
  <xsd:schema xmlns:xsd="http://www.w3.org/2001/XMLSchema" xmlns:xs="http://www.w3.org/2001/XMLSchema" xmlns:p="http://schemas.microsoft.com/office/2006/metadata/properties" targetNamespace="http://schemas.microsoft.com/office/2006/metadata/properties" ma:root="true" ma:fieldsID="b2291d5a938c4d6ca23557e840db0bc8">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6F1AC990-6E21-4912-B9B0-C29DC72C3D4C}">
  <ds:schemaRefs>
    <ds:schemaRef ds:uri="http://schemas.microsoft.com/sharepoint/v3/contenttype/forms"/>
  </ds:schemaRefs>
</ds:datastoreItem>
</file>

<file path=customXml/itemProps2.xml><?xml version="1.0" encoding="utf-8"?>
<ds:datastoreItem xmlns:ds="http://schemas.openxmlformats.org/officeDocument/2006/customXml" ds:itemID="{4AA7618B-24C9-49A4-A5B3-1654B02A1B8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A1C80848-02D2-48E8-8C77-8BAFA3CAF4C2}">
  <ds:schemaRefs>
    <ds:schemaRef ds:uri="http://schemas.microsoft.com/office/2006/documentManagement/types"/>
    <ds:schemaRef ds:uri="http://www.w3.org/XML/1998/namespace"/>
    <ds:schemaRef ds:uri="http://purl.org/dc/dcmitype/"/>
    <ds:schemaRef ds:uri="http://purl.org/dc/elements/1.1/"/>
    <ds:schemaRef ds:uri="http://schemas.openxmlformats.org/package/2006/metadata/core-properties"/>
    <ds:schemaRef ds:uri="http://schemas.microsoft.com/office/2006/metadata/properties"/>
    <ds:schemaRef ds:uri="http://purl.org/dc/term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14166</TotalTime>
  <Words>1443</Words>
  <Application>Microsoft Office PowerPoint</Application>
  <PresentationFormat>On-screen Show (16:9)</PresentationFormat>
  <Paragraphs>233</Paragraphs>
  <Slides>14</Slides>
  <Notes>14</Notes>
  <HiddenSlides>0</HiddenSlides>
  <MMClips>14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Georgia</vt:lpstr>
      <vt:lpstr>Verdana</vt:lpstr>
      <vt:lpstr>Stony Brook University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Kathy Gambino</cp:lastModifiedBy>
  <cp:revision>57</cp:revision>
  <dcterms:created xsi:type="dcterms:W3CDTF">2015-10-16T18:36:57Z</dcterms:created>
  <dcterms:modified xsi:type="dcterms:W3CDTF">2024-09-05T21:25:20Z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0x010100E09D8D1F71955443B1ECB137BCCFF42B</vt:lpwstr>
  </property>
</Properties>
</file>