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4" r:id="rId1"/>
    <p:sldMasterId id="2147483978" r:id="rId2"/>
  </p:sldMasterIdLst>
  <p:notesMasterIdLst>
    <p:notesMasterId r:id="rId21"/>
  </p:notesMasterIdLst>
  <p:handoutMasterIdLst>
    <p:handoutMasterId r:id="rId22"/>
  </p:handoutMasterIdLst>
  <p:sldIdLst>
    <p:sldId id="288" r:id="rId3"/>
    <p:sldId id="379" r:id="rId4"/>
    <p:sldId id="380" r:id="rId5"/>
    <p:sldId id="384" r:id="rId6"/>
    <p:sldId id="359" r:id="rId7"/>
    <p:sldId id="381" r:id="rId8"/>
    <p:sldId id="369" r:id="rId9"/>
    <p:sldId id="358" r:id="rId10"/>
    <p:sldId id="385" r:id="rId11"/>
    <p:sldId id="346" r:id="rId12"/>
    <p:sldId id="375" r:id="rId13"/>
    <p:sldId id="377" r:id="rId14"/>
    <p:sldId id="382" r:id="rId15"/>
    <p:sldId id="365" r:id="rId16"/>
    <p:sldId id="372" r:id="rId17"/>
    <p:sldId id="386" r:id="rId18"/>
    <p:sldId id="383" r:id="rId19"/>
    <p:sldId id="373" r:id="rId20"/>
  </p:sldIdLst>
  <p:sldSz cx="9144000" cy="6858000" type="screen4x3"/>
  <p:notesSz cx="9309100" cy="69548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SB SON" id="{835F7084-0092-4B96-870E-5EAD6E3BF47E}">
          <p14:sldIdLst>
            <p14:sldId id="288"/>
            <p14:sldId id="379"/>
            <p14:sldId id="380"/>
            <p14:sldId id="384"/>
            <p14:sldId id="359"/>
            <p14:sldId id="381"/>
            <p14:sldId id="369"/>
            <p14:sldId id="358"/>
            <p14:sldId id="385"/>
            <p14:sldId id="346"/>
            <p14:sldId id="375"/>
            <p14:sldId id="377"/>
            <p14:sldId id="382"/>
            <p14:sldId id="365"/>
            <p14:sldId id="372"/>
            <p14:sldId id="386"/>
            <p14:sldId id="383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3">
          <p15:clr>
            <a:srgbClr val="A4A3A4"/>
          </p15:clr>
        </p15:guide>
        <p15:guide id="2" pos="2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CC"/>
    <a:srgbClr val="B60225"/>
    <a:srgbClr val="C03137"/>
    <a:srgbClr val="969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9" autoAdjust="0"/>
    <p:restoredTop sz="93260" autoAdjust="0"/>
  </p:normalViewPr>
  <p:slideViewPr>
    <p:cSldViewPr snapToGrid="0" showGuides="1">
      <p:cViewPr varScale="1">
        <p:scale>
          <a:sx n="107" d="100"/>
          <a:sy n="107" d="100"/>
        </p:scale>
        <p:origin x="1734" y="96"/>
      </p:cViewPr>
      <p:guideLst>
        <p:guide orient="horz" pos="193"/>
        <p:guide pos="2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541" y="0"/>
            <a:ext cx="4033943" cy="347742"/>
          </a:xfrm>
          <a:prstGeom prst="rect">
            <a:avLst/>
          </a:prstGeom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1E377CAF-2816-7F40-B848-406DD27D5DEB}" type="datetime1">
              <a:rPr lang="en-US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541" y="6605487"/>
            <a:ext cx="4033943" cy="347742"/>
          </a:xfrm>
          <a:prstGeom prst="rect">
            <a:avLst/>
          </a:prstGeom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35E4603-4871-0F40-9F04-AA53B8A0D3F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6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541" y="0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0D8FF79-16F5-473E-9E38-A2DB99500CB3}" type="datetimeFigureOut">
              <a:rPr lang="en-US" smtClean="0"/>
              <a:t>8/8/2022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17825" y="522288"/>
            <a:ext cx="3475038" cy="2606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910" y="3303548"/>
            <a:ext cx="7447280" cy="3129677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541" y="6605487"/>
            <a:ext cx="4033943" cy="347742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67A4CBB-0579-41AB-99F9-3B91ADC3B7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807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340C2D-2BD9-450F-9C35-634DBA0EBA6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U stack_2clr_cmy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2543175"/>
            <a:ext cx="525303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87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Full Pa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288062"/>
            <a:ext cx="9144000" cy="46741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1091259"/>
            <a:ext cx="9144000" cy="5205623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20166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211917"/>
          </a:xfrm>
        </p:spPr>
        <p:txBody>
          <a:bodyPr tIns="0" rIns="0" bIns="0" anchor="ctr"/>
          <a:lstStyle>
            <a:lvl1pPr algn="ctr">
              <a:buFontTx/>
              <a:buNone/>
              <a:defRPr sz="4400">
                <a:solidFill>
                  <a:srgbClr val="B60225"/>
                </a:solidFill>
              </a:defRPr>
            </a:lvl1pPr>
            <a:lvl2pPr marL="228600" indent="-228600" algn="ctr">
              <a:buClr>
                <a:srgbClr val="C03137"/>
              </a:buClr>
              <a:buFontTx/>
              <a:buNone/>
              <a:defRPr sz="2400"/>
            </a:lvl2pPr>
            <a:lvl3pPr marL="458788" indent="-230188" algn="ctr">
              <a:buFontTx/>
              <a:buNone/>
              <a:defRPr/>
            </a:lvl3pPr>
            <a:lvl4pPr marL="458788" indent="-230188" algn="ctr">
              <a:buFontTx/>
              <a:buNone/>
              <a:defRPr/>
            </a:lvl4pPr>
            <a:lvl5pPr marL="458788" indent="-230188" algn="ctr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6918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Left 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457200" y="1367657"/>
            <a:ext cx="8229600" cy="4804543"/>
          </a:xfrm>
        </p:spPr>
        <p:txBody>
          <a:bodyPr tIns="0" rIns="0" bIns="0"/>
          <a:lstStyle>
            <a:lvl1pPr>
              <a:buFontTx/>
              <a:buNone/>
              <a:defRPr>
                <a:solidFill>
                  <a:srgbClr val="B60225"/>
                </a:solidFill>
              </a:defRPr>
            </a:lvl1pPr>
            <a:lvl2pPr marL="228600" indent="-228600">
              <a:buClr>
                <a:srgbClr val="C03137"/>
              </a:buClr>
              <a:buFont typeface="Arial"/>
              <a:buChar char="•"/>
              <a:defRPr sz="2400"/>
            </a:lvl2pPr>
            <a:lvl3pPr marL="458788" indent="-230188">
              <a:defRPr/>
            </a:lvl3pPr>
            <a:lvl4pPr marL="458788" indent="-230188">
              <a:defRPr/>
            </a:lvl4pPr>
            <a:lvl5pPr marL="458788" indent="-230188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6784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3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2"/>
          </p:nvPr>
        </p:nvSpPr>
        <p:spPr>
          <a:xfrm>
            <a:off x="457199" y="1384047"/>
            <a:ext cx="5275716" cy="4788153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idx="17"/>
          </p:nvPr>
        </p:nvSpPr>
        <p:spPr>
          <a:xfrm>
            <a:off x="6087218" y="1094980"/>
            <a:ext cx="3056782" cy="1661390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21"/>
          </p:nvPr>
        </p:nvSpPr>
        <p:spPr>
          <a:xfrm>
            <a:off x="6087218" y="4619039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22"/>
          </p:nvPr>
        </p:nvSpPr>
        <p:spPr>
          <a:xfrm>
            <a:off x="6087218" y="2850446"/>
            <a:ext cx="3056782" cy="1655702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57434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BU Bulleted Text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36146" y="1094981"/>
            <a:ext cx="4107853" cy="5173084"/>
          </a:xfrm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5"/>
          </p:nvPr>
        </p:nvSpPr>
        <p:spPr>
          <a:xfrm>
            <a:off x="0" y="6362700"/>
            <a:ext cx="9144000" cy="495300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2000" baseline="0">
                <a:solidFill>
                  <a:srgbClr val="FFFFFF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7199" y="1392239"/>
            <a:ext cx="4229101" cy="4805361"/>
          </a:xfrm>
        </p:spPr>
        <p:txBody>
          <a:bodyPr tIns="0"/>
          <a:lstStyle>
            <a:lvl1pPr marL="0" indent="0">
              <a:buNone/>
              <a:defRPr sz="2600">
                <a:solidFill>
                  <a:srgbClr val="B60225"/>
                </a:solidFill>
              </a:defRPr>
            </a:lvl1pPr>
            <a:lvl2pPr marL="228600" indent="-228600" algn="l">
              <a:buClr>
                <a:srgbClr val="B60225"/>
              </a:buClr>
              <a:buFont typeface="Arial"/>
              <a:buChar char="•"/>
              <a:defRPr sz="22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916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charset="-128"/>
          <a:cs typeface="ヒラギノ角ゴ Pro W3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0" charset="0"/>
          <a:ea typeface="ヒラギノ角ゴ Pro W3" charset="-128"/>
          <a:cs typeface="ヒラギノ角ゴ Pro W3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background_Red.jpg"/>
          <p:cNvPicPr>
            <a:picLocks noChangeAspect="1"/>
          </p:cNvPicPr>
          <p:nvPr/>
        </p:nvPicPr>
        <p:blipFill>
          <a:blip r:embed="rId7"/>
          <a:srcRect b="97814"/>
          <a:stretch>
            <a:fillRect/>
          </a:stretch>
        </p:blipFill>
        <p:spPr bwMode="auto">
          <a:xfrm flipH="1">
            <a:off x="0" y="0"/>
            <a:ext cx="9144000" cy="14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6525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8788" y="133032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124" name="Picture 4" descr="SBU horz_2clr_cmyk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295275"/>
            <a:ext cx="36195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6278563"/>
            <a:ext cx="9144000" cy="579437"/>
          </a:xfrm>
          <a:prstGeom prst="rect">
            <a:avLst/>
          </a:prstGeom>
          <a:solidFill>
            <a:srgbClr val="B6022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1082675"/>
            <a:ext cx="9144000" cy="1588"/>
          </a:xfrm>
          <a:prstGeom prst="line">
            <a:avLst/>
          </a:prstGeom>
          <a:ln w="12700">
            <a:solidFill>
              <a:srgbClr val="B6022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UNY_CircleOnly_50blk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92100"/>
            <a:ext cx="647700" cy="647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56" r:id="rId2"/>
    <p:sldLayoutId id="2147484558" r:id="rId3"/>
    <p:sldLayoutId id="2147484559" r:id="rId4"/>
    <p:sldLayoutId id="2147484560" r:id="rId5"/>
  </p:sldLayoutIdLst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defRPr sz="5400" kern="1200" baseline="6000">
          <a:solidFill>
            <a:schemeClr val="bg1"/>
          </a:solidFill>
          <a:latin typeface="Helvetica"/>
          <a:ea typeface="ＭＳ Ｐゴシック" pitchFamily="-112" charset="-128"/>
          <a:cs typeface="Helvetica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5pPr>
      <a:lvl6pPr marL="4572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6pPr>
      <a:lvl7pPr marL="9144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7pPr>
      <a:lvl8pPr marL="13716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8pPr>
      <a:lvl9pPr marL="1828800" algn="r" defTabSz="457200" rtl="0" fontAlgn="base">
        <a:spcBef>
          <a:spcPct val="0"/>
        </a:spcBef>
        <a:spcAft>
          <a:spcPct val="0"/>
        </a:spcAft>
        <a:defRPr sz="5400" baseline="6000">
          <a:solidFill>
            <a:schemeClr val="bg1"/>
          </a:solidFill>
          <a:latin typeface="Helvetica" pitchFamily="-112" charset="0"/>
          <a:ea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–"/>
        <a:defRPr sz="28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Helvetica"/>
          <a:ea typeface="ＭＳ Ｐゴシック" pitchFamily="-112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.png"/><Relationship Id="rId5" Type="http://schemas.openxmlformats.org/officeDocument/2006/relationships/hyperlink" Target="https://nursing.stonybrookmedicine.edu/graduate" TargetMode="Externa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nursing.stonybrookmedicine.edu/graduat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5.emf"/><Relationship Id="rId4" Type="http://schemas.openxmlformats.org/officeDocument/2006/relationships/hyperlink" Target="https://www.stonybrook.edu/commcms/bursar/tuition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hyperlink" Target="https://www.stonybrook.edu/commcms/finaid/" TargetMode="External"/><Relationship Id="rId4" Type="http://schemas.openxmlformats.org/officeDocument/2006/relationships/hyperlink" Target="mailto:finaid@stonybrook.edu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nnp.nursing@stonybrook.edu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mailto:cnm.nursing@stonybrook.edu" TargetMode="External"/><Relationship Id="rId12" Type="http://schemas.openxmlformats.org/officeDocument/2006/relationships/image" Target="../media/image7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mailto:fnp.nursing@stonybrook.edu" TargetMode="External"/><Relationship Id="rId11" Type="http://schemas.openxmlformats.org/officeDocument/2006/relationships/image" Target="../media/image6.png"/><Relationship Id="rId5" Type="http://schemas.openxmlformats.org/officeDocument/2006/relationships/hyperlink" Target="mailto:pnp.nursing@stonybrook.edu" TargetMode="External"/><Relationship Id="rId10" Type="http://schemas.openxmlformats.org/officeDocument/2006/relationships/image" Target="../media/image17.jpeg"/><Relationship Id="rId4" Type="http://schemas.openxmlformats.org/officeDocument/2006/relationships/hyperlink" Target="mailto:anp.nursing@stonybrook.edu" TargetMode="External"/><Relationship Id="rId9" Type="http://schemas.openxmlformats.org/officeDocument/2006/relationships/hyperlink" Target="mailto:pmhnp_nursing@stonybrook.edu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hyperlink" Target="https://graduateadmissions.stonybrook.edu/apply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School of Nursing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7200" y="1242060"/>
            <a:ext cx="8229600" cy="50366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perspectiveFront"/>
              <a:lightRig rig="threePt" dir="t"/>
            </a:scene3d>
          </a:bodyPr>
          <a:lstStyle/>
          <a:p>
            <a:endParaRPr lang="en-US" sz="3600" b="1" dirty="0">
              <a:solidFill>
                <a:schemeClr val="tx1"/>
              </a:solidFill>
              <a:effectLst/>
              <a:latin typeface="Century Schoolbook" pitchFamily="18" charset="0"/>
            </a:endParaRPr>
          </a:p>
          <a:p>
            <a:endParaRPr lang="en-US" sz="36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tx1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Stony Brook University</a:t>
            </a:r>
            <a:b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2800" b="1" dirty="0">
                <a:solidFill>
                  <a:schemeClr val="tx1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School of Nursing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Department of Graduate Studies in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Advanced Practice Nursing </a:t>
            </a:r>
          </a:p>
          <a:p>
            <a:r>
              <a:rPr lang="en-US" sz="2400" b="1" dirty="0">
                <a:solidFill>
                  <a:srgbClr val="C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Virtual Information Session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4" descr="C:\Users\jkavazanjian\Downloads\DSC_0405 (2).JPG">
            <a:extLst>
              <a:ext uri="{FF2B5EF4-FFF2-40B4-BE49-F238E27FC236}">
                <a16:creationId xmlns:a16="http://schemas.microsoft.com/office/drawing/2014/main" id="{0217CFBF-F780-438F-8A80-DCB8120C5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08" r="2747" b="21837"/>
          <a:stretch/>
        </p:blipFill>
        <p:spPr bwMode="auto">
          <a:xfrm>
            <a:off x="2302214" y="1111061"/>
            <a:ext cx="4444216" cy="206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8A9D9BC1-D4C8-40FA-88EF-84529D92B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14"/>
    </mc:Choice>
    <mc:Fallback xmlns="">
      <p:transition spd="slow" advTm="16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045CD5-E971-4AAB-A433-D05C22FA69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APRN Pathway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71AE1-1DD3-4FBA-A6A9-4DE3AE6AC41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878" y="1066800"/>
            <a:ext cx="8903368" cy="5211917"/>
          </a:xfrm>
        </p:spPr>
        <p:txBody>
          <a:bodyPr/>
          <a:lstStyle/>
          <a:p>
            <a:pPr marL="0" indent="0" algn="l"/>
            <a:r>
              <a:rPr lang="en-US" sz="2000" b="1" dirty="0" smtClean="0">
                <a:solidFill>
                  <a:schemeClr val="tx1"/>
                </a:solidFill>
              </a:rPr>
              <a:t>Master’s </a:t>
            </a:r>
            <a:r>
              <a:rPr lang="en-US" sz="2000" b="1" dirty="0">
                <a:solidFill>
                  <a:schemeClr val="tx1"/>
                </a:solidFill>
              </a:rPr>
              <a:t>Part-time Pathway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  </a:t>
            </a:r>
            <a:r>
              <a:rPr lang="en-US" sz="1600" dirty="0" smtClean="0">
                <a:solidFill>
                  <a:schemeClr val="tx1"/>
                </a:solidFill>
              </a:rPr>
              <a:t>Three</a:t>
            </a:r>
            <a:r>
              <a:rPr lang="en-US" sz="1600" dirty="0">
                <a:solidFill>
                  <a:schemeClr val="tx1"/>
                </a:solidFill>
              </a:rPr>
              <a:t>-</a:t>
            </a:r>
            <a:r>
              <a:rPr lang="en-US" sz="1600" dirty="0" smtClean="0">
                <a:solidFill>
                  <a:schemeClr val="tx1"/>
                </a:solidFill>
              </a:rPr>
              <a:t>year </a:t>
            </a:r>
            <a:r>
              <a:rPr lang="en-US" sz="1600" dirty="0">
                <a:solidFill>
                  <a:schemeClr val="tx1"/>
                </a:solidFill>
              </a:rPr>
              <a:t>pathway</a:t>
            </a:r>
            <a:endParaRPr lang="en-US" sz="1600" b="1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/>
                </a:solidFill>
              </a:rPr>
              <a:t>Students complete 2 </a:t>
            </a:r>
            <a:r>
              <a:rPr lang="en-US" sz="1600" dirty="0">
                <a:solidFill>
                  <a:schemeClr val="tx1"/>
                </a:solidFill>
              </a:rPr>
              <a:t>- 7 credits per semester or session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Continuous pathway 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lvl="0" indent="0" algn="l"/>
            <a:r>
              <a:rPr lang="en-US" sz="2000" b="1" dirty="0">
                <a:solidFill>
                  <a:prstClr val="black"/>
                </a:solidFill>
              </a:rPr>
              <a:t>Advanced Certificate Part-time Pathway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Course pathway determined upon completion of </a:t>
            </a:r>
            <a:r>
              <a:rPr lang="en-US" sz="1600" dirty="0">
                <a:solidFill>
                  <a:prstClr val="black"/>
                </a:solidFill>
              </a:rPr>
              <a:t>a Gap </a:t>
            </a:r>
            <a:r>
              <a:rPr lang="en-US" sz="1600" dirty="0" smtClean="0">
                <a:solidFill>
                  <a:prstClr val="black"/>
                </a:solidFill>
              </a:rPr>
              <a:t>Analysis </a:t>
            </a:r>
            <a:r>
              <a:rPr lang="en-US" sz="1600" dirty="0">
                <a:solidFill>
                  <a:prstClr val="black"/>
                </a:solidFill>
              </a:rPr>
              <a:t>by </a:t>
            </a:r>
            <a:r>
              <a:rPr lang="en-US" sz="1600" dirty="0" smtClean="0">
                <a:solidFill>
                  <a:prstClr val="black"/>
                </a:solidFill>
              </a:rPr>
              <a:t>the Program Director</a:t>
            </a:r>
            <a:endParaRPr lang="en-US" sz="1600" dirty="0">
              <a:solidFill>
                <a:prstClr val="black"/>
              </a:solidFill>
            </a:endParaRP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  Two-</a:t>
            </a:r>
            <a:r>
              <a:rPr lang="en-US" sz="1600" dirty="0" smtClean="0">
                <a:solidFill>
                  <a:prstClr val="black"/>
                </a:solidFill>
              </a:rPr>
              <a:t>year </a:t>
            </a:r>
            <a:r>
              <a:rPr lang="en-US" sz="1600" dirty="0">
                <a:solidFill>
                  <a:prstClr val="black"/>
                </a:solidFill>
              </a:rPr>
              <a:t>pathway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Students complete 2 </a:t>
            </a:r>
            <a:r>
              <a:rPr lang="en-US" sz="1600" dirty="0">
                <a:solidFill>
                  <a:prstClr val="black"/>
                </a:solidFill>
              </a:rPr>
              <a:t>- 7 credits per semester or session</a:t>
            </a:r>
          </a:p>
          <a:p>
            <a:pPr lvl="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</a:rPr>
              <a:t>Continuous pathway </a:t>
            </a:r>
            <a:endParaRPr lang="en-US" sz="1600" b="1" i="1" dirty="0">
              <a:solidFill>
                <a:srgbClr val="C00000"/>
              </a:solidFill>
            </a:endParaRPr>
          </a:p>
          <a:p>
            <a:pPr marL="0" indent="0" algn="l"/>
            <a:r>
              <a:rPr lang="en-US" sz="1200" dirty="0"/>
              <a:t>                  </a:t>
            </a:r>
          </a:p>
        </p:txBody>
      </p:sp>
      <p:pic>
        <p:nvPicPr>
          <p:cNvPr id="6" name="Picture 5" descr="A picture containing red, table, bag, white&#10;&#10;Description automatically generated">
            <a:extLst>
              <a:ext uri="{FF2B5EF4-FFF2-40B4-BE49-F238E27FC236}">
                <a16:creationId xmlns:a16="http://schemas.microsoft.com/office/drawing/2014/main" id="{DF3196F7-79D3-4596-A3B4-5BF17F417C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442" y="1610346"/>
            <a:ext cx="2416368" cy="1607983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1DEE132B-3D17-494D-80EE-5D4B79C0A6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3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62"/>
    </mc:Choice>
    <mc:Fallback xmlns="">
      <p:transition spd="slow" advTm="522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54C2E7-C84C-4F77-85C4-4AFDC80280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a Part-time Pathway?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DB6858-C894-4D58-97B9-FF073EC842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All students are accepted on the part-time pathway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The part-time pathway was developed for working RNs and NPs</a:t>
            </a:r>
            <a:endParaRPr lang="en-US" sz="2000" i="1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Designed so that working students can do well and progress into competitive NP positions and/or into further graduate degree programs.</a:t>
            </a: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algn="l"/>
            <a:r>
              <a:rPr lang="en-US" sz="2400" dirty="0">
                <a:solidFill>
                  <a:schemeClr val="tx1"/>
                </a:solidFill>
              </a:rPr>
              <a:t>                                                                         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6C113-9EEA-4B0A-BB6B-35A09ADE2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5614" y="3763367"/>
            <a:ext cx="1691185" cy="2111878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BF6E342F-FC2D-4833-BE3A-0819F99F1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43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36"/>
    </mc:Choice>
    <mc:Fallback xmlns="">
      <p:transition spd="slow" advTm="27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F610B-30F8-47FD-951E-BC17FFFA0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APRN Masters Program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10387-8931-4A28-921B-2BED5027B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1C7DAC-85A4-4104-904E-6CCDF06FE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162475"/>
              </p:ext>
            </p:extLst>
          </p:nvPr>
        </p:nvGraphicFramePr>
        <p:xfrm>
          <a:off x="457200" y="1152080"/>
          <a:ext cx="8229600" cy="5120640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1837441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50879882"/>
                    </a:ext>
                  </a:extLst>
                </a:gridCol>
              </a:tblGrid>
              <a:tr h="291101">
                <a:tc gridSpan="2"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808080"/>
                          </a:solidFill>
                          <a:effectLst/>
                        </a:rPr>
                        <a:t>Core                                                                           </a:t>
                      </a:r>
                      <a:r>
                        <a:rPr lang="en-US" b="1" baseline="0" dirty="0">
                          <a:solidFill>
                            <a:srgbClr val="808080"/>
                          </a:solidFill>
                          <a:effectLst/>
                        </a:rPr>
                        <a:t>                       Credits</a:t>
                      </a:r>
                      <a:endParaRPr lang="en-US" b="1" dirty="0">
                        <a:solidFill>
                          <a:srgbClr val="80808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611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HNH 503 Organizational Leadership and Role Transformation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182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HNH 504 Quality Improvement, Safety, and Health Care Technologies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9987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HNH 505 Health Care Policy and Advocacy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2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472987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rgbClr val="808080"/>
                          </a:solidFill>
                          <a:effectLst/>
                        </a:rPr>
                        <a:t>3</a:t>
                      </a:r>
                      <a:r>
                        <a:rPr lang="en-US" b="1" baseline="0" dirty="0">
                          <a:solidFill>
                            <a:srgbClr val="808080"/>
                          </a:solidFill>
                          <a:effectLst/>
                        </a:rPr>
                        <a:t> P’s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4581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Pharmacology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3285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Health Assessment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6538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smtClean="0">
                          <a:effectLst/>
                        </a:rPr>
                        <a:t>Pathophysiology (Across</a:t>
                      </a:r>
                      <a:r>
                        <a:rPr lang="en-US" baseline="0" dirty="0" smtClean="0">
                          <a:effectLst/>
                        </a:rPr>
                        <a:t> the Lifespan)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3115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Research</a:t>
                      </a:r>
                      <a:endPara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091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HNG 541 Nursing Research &amp; Evidence-Based Practice I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5413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HNG 543 Nursing Research &amp; Evidence-Based Practice II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/>
                        </a:rPr>
                        <a:t>3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39801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Program Specific – Please see website: </a:t>
                      </a:r>
                    </a:p>
                    <a:p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hlinkClick r:id="rId5"/>
                        </a:rPr>
                        <a:t>https://nursing.stonybrookmedicine.edu/graduate</a:t>
                      </a:r>
                      <a:r>
                        <a:rPr lang="en-US" sz="1400" dirty="0">
                          <a:effectLst/>
                        </a:rPr>
                        <a:t>  </a:t>
                      </a: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30393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62"/>
    </mc:Choice>
    <mc:Fallback xmlns="">
      <p:transition spd="slow" advTm="47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F610B-30F8-47FD-951E-BC17FFFA0B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APRN Advanced Certificate Program Curriculum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10387-8931-4A28-921B-2BED5027B9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A81C7DAC-85A4-4104-904E-6CCDF06FE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557182"/>
              </p:ext>
            </p:extLst>
          </p:nvPr>
        </p:nvGraphicFramePr>
        <p:xfrm>
          <a:off x="466436" y="1152081"/>
          <a:ext cx="8220364" cy="1813866"/>
        </p:xfrm>
        <a:graphic>
          <a:graphicData uri="http://schemas.openxmlformats.org/drawingml/2006/table">
            <a:tbl>
              <a:tblPr/>
              <a:tblGrid>
                <a:gridCol w="4105564">
                  <a:extLst>
                    <a:ext uri="{9D8B030D-6E8A-4147-A177-3AD203B41FA5}">
                      <a16:colId xmlns:a16="http://schemas.microsoft.com/office/drawing/2014/main" val="218374419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450879882"/>
                    </a:ext>
                  </a:extLst>
                </a:gridCol>
              </a:tblGrid>
              <a:tr h="244852">
                <a:tc gridSpan="2">
                  <a:txBody>
                    <a:bodyPr/>
                    <a:lstStyle/>
                    <a:p>
                      <a:pPr algn="l"/>
                      <a:r>
                        <a:rPr lang="en-US" b="1" dirty="0">
                          <a:solidFill>
                            <a:srgbClr val="808080"/>
                          </a:solidFill>
                          <a:effectLst/>
                        </a:rPr>
                        <a:t>           </a:t>
                      </a:r>
                      <a:r>
                        <a:rPr lang="en-US" b="1" dirty="0" smtClean="0">
                          <a:solidFill>
                            <a:srgbClr val="808080"/>
                          </a:solidFill>
                          <a:effectLst/>
                        </a:rPr>
                        <a:t>Graduation Requirements                                                      </a:t>
                      </a:r>
                      <a:r>
                        <a:rPr lang="en-US" b="1" baseline="0" dirty="0" smtClean="0">
                          <a:solidFill>
                            <a:srgbClr val="808080"/>
                          </a:solidFill>
                          <a:effectLst/>
                        </a:rPr>
                        <a:t>Credits</a:t>
                      </a:r>
                      <a:endParaRPr lang="en-US" b="1" dirty="0">
                        <a:solidFill>
                          <a:srgbClr val="808080"/>
                        </a:solidFill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4761109"/>
                  </a:ext>
                </a:extLst>
              </a:tr>
              <a:tr h="244852"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solidFill>
                            <a:srgbClr val="808080"/>
                          </a:solidFill>
                          <a:effectLst/>
                          <a:latin typeface="effra"/>
                        </a:rPr>
                        <a:t>Core</a:t>
                      </a:r>
                      <a:r>
                        <a:rPr lang="en-US" b="1" i="0" baseline="0" dirty="0" smtClean="0">
                          <a:solidFill>
                            <a:srgbClr val="808080"/>
                          </a:solidFill>
                          <a:effectLst/>
                          <a:latin typeface="effra"/>
                        </a:rPr>
                        <a:t> Courses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/>
                        </a:rPr>
                        <a:t>11-22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718270"/>
                  </a:ext>
                </a:extLst>
              </a:tr>
              <a:tr h="674837">
                <a:tc>
                  <a:txBody>
                    <a:bodyPr/>
                    <a:lstStyle/>
                    <a:p>
                      <a:r>
                        <a:rPr lang="en-US" b="1" i="0" dirty="0" smtClean="0">
                          <a:solidFill>
                            <a:srgbClr val="808080"/>
                          </a:solidFill>
                          <a:effectLst/>
                          <a:latin typeface="effra"/>
                        </a:rPr>
                        <a:t>Graduation </a:t>
                      </a:r>
                      <a:r>
                        <a:rPr lang="en-US" b="1" i="0" dirty="0">
                          <a:solidFill>
                            <a:srgbClr val="808080"/>
                          </a:solidFill>
                          <a:effectLst/>
                          <a:latin typeface="effra"/>
                        </a:rPr>
                        <a:t>Requirements By Individual Advisement (Gap Analysis)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effectLst/>
                        </a:rPr>
                        <a:t>Vary</a:t>
                      </a:r>
                      <a:r>
                        <a:rPr lang="en-US" baseline="0" dirty="0" smtClean="0">
                          <a:effectLst/>
                        </a:rPr>
                        <a:t> by program</a:t>
                      </a:r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0845817"/>
                  </a:ext>
                </a:extLst>
              </a:tr>
              <a:tr h="327966">
                <a:tc>
                  <a:txBody>
                    <a:bodyPr/>
                    <a:lstStyle/>
                    <a:p>
                      <a:endParaRPr lang="en-US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19050" marR="19050" marT="19050" marB="19050" anchor="ctr">
                    <a:lnL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808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53039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6835" y="3672758"/>
            <a:ext cx="3810330" cy="204843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76"/>
    </mc:Choice>
    <mc:Fallback xmlns="">
      <p:transition spd="slow" advTm="28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11AE5C-81D3-46B4-B104-C80AA26F1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Clinical Placements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486E-AD1B-4603-A36A-0AF43DBC8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US" sz="1600" b="1" dirty="0">
                <a:solidFill>
                  <a:srgbClr val="41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Process for Clinical Experiences</a:t>
            </a:r>
            <a:endParaRPr lang="en-US" sz="1600" dirty="0">
              <a:solidFill>
                <a:srgbClr val="333333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Office of Clinical Placements facilitates the processing of clinical placement requests and contracts for all clinical affiliations within the master’s and advanced certificate programs.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Students are </a:t>
            </a:r>
            <a:r>
              <a:rPr lang="en-US" sz="1600" dirty="0" smtClean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required </a:t>
            </a: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 network to locate their own clinical placements and preceptors. The Office of Clinical Placements works collaboratively with faculty to secure clinical placement sites for students.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Once a suitable site is identified, students submit a clinical placement request form for processing.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clinical hours associated with four clinical courses vary from 600-720 hours total depending on the program.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For more information, </a:t>
            </a: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please visit : </a:t>
            </a: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https://nursing.stonybrookmedicine.edu/graduate</a:t>
            </a:r>
            <a:r>
              <a:rPr lang="en-US" sz="1600" dirty="0">
                <a:solidFill>
                  <a:srgbClr val="333333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lang="en-US" sz="1600" b="0" i="0" dirty="0">
              <a:solidFill>
                <a:srgbClr val="333333"/>
              </a:solidFill>
              <a:effectLst/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6F34EA2-4983-402E-8CBF-630F4D704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0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05"/>
    </mc:Choice>
    <mc:Fallback xmlns="">
      <p:transition spd="slow" advTm="45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6460C-35A4-45FD-9CAC-06A8147F10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Tuition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CCD6-CA50-4B1E-96F6-02AC0F2EF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485762" cy="5211917"/>
          </a:xfrm>
        </p:spPr>
        <p:txBody>
          <a:bodyPr/>
          <a:lstStyle/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Click </a:t>
            </a:r>
            <a:r>
              <a:rPr lang="en-US" sz="2400" dirty="0" smtClean="0">
                <a:solidFill>
                  <a:schemeClr val="tx1"/>
                </a:solidFill>
              </a:rPr>
              <a:t>the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link below and select “Graduate” for </a:t>
            </a:r>
            <a:r>
              <a:rPr lang="en-US" sz="2400" dirty="0" smtClean="0">
                <a:solidFill>
                  <a:schemeClr val="tx1"/>
                </a:solidFill>
              </a:rPr>
              <a:t>current tuition rates and fees: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/>
          </a:p>
          <a:p>
            <a:pPr marL="0" indent="0" algn="l"/>
            <a:r>
              <a:rPr lang="en-US" sz="2400" dirty="0">
                <a:hlinkClick r:id="rId4"/>
              </a:rPr>
              <a:t>https://www.stonybrook.edu/commcms/bursar/tuition</a:t>
            </a:r>
            <a:endParaRPr lang="en-US" sz="2400" dirty="0"/>
          </a:p>
          <a:p>
            <a:pPr marL="0" indent="0" algn="l"/>
            <a:endParaRPr lang="en-US" sz="2400" dirty="0"/>
          </a:p>
          <a:p>
            <a:pPr marL="0" indent="0"/>
            <a:r>
              <a:rPr lang="en-US" sz="2400" b="1" i="1" dirty="0">
                <a:solidFill>
                  <a:schemeClr val="tx1"/>
                </a:solidFill>
              </a:rPr>
              <a:t>Please note that other fees and charges apply.</a:t>
            </a:r>
          </a:p>
          <a:p>
            <a:pPr marL="0" indent="0" algn="l"/>
            <a:endParaRPr lang="en-US" sz="2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785E32C-0ED6-458C-AAD9-7695B0CDE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649" y="1174616"/>
            <a:ext cx="2400702" cy="1998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6A1127E-5F33-4AAB-9F49-1674B4CEF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32"/>
    </mc:Choice>
    <mc:Fallback xmlns="">
      <p:transition spd="slow" advTm="2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D6460C-35A4-45FD-9CAC-06A8147F10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Financial Aid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CCD6-CA50-4B1E-96F6-02AC0F2EFA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485762" cy="5211917"/>
          </a:xfrm>
        </p:spPr>
        <p:txBody>
          <a:bodyPr/>
          <a:lstStyle/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>
                <a:solidFill>
                  <a:schemeClr val="tx1"/>
                </a:solidFill>
              </a:rPr>
              <a:t>Financial Aid</a:t>
            </a:r>
          </a:p>
          <a:p>
            <a:pPr algn="l"/>
            <a:endParaRPr lang="en-US" sz="2400" dirty="0"/>
          </a:p>
          <a:p>
            <a:pPr algn="l"/>
            <a:r>
              <a:rPr lang="en-US" sz="2000" dirty="0">
                <a:solidFill>
                  <a:schemeClr val="tx1"/>
                </a:solidFill>
              </a:rPr>
              <a:t>Please contact the Financial Aid Office at Stony Brook University:</a:t>
            </a:r>
          </a:p>
          <a:p>
            <a:pPr algn="l"/>
            <a:r>
              <a:rPr lang="en-US" sz="2000" b="1" u="sng" dirty="0">
                <a:solidFill>
                  <a:schemeClr val="tx1"/>
                </a:solidFill>
              </a:rPr>
              <a:t>Phone: </a:t>
            </a:r>
            <a:r>
              <a:rPr lang="en-US" sz="2000" dirty="0">
                <a:solidFill>
                  <a:schemeClr val="tx1"/>
                </a:solidFill>
              </a:rPr>
              <a:t>631-632-6840</a:t>
            </a:r>
          </a:p>
          <a:p>
            <a:pPr algn="l"/>
            <a:r>
              <a:rPr lang="en-US" sz="2000" b="1" u="sng" dirty="0">
                <a:solidFill>
                  <a:schemeClr val="tx1"/>
                </a:solidFill>
              </a:rPr>
              <a:t>Email: </a:t>
            </a:r>
            <a:r>
              <a:rPr lang="en-US" sz="2000" dirty="0">
                <a:solidFill>
                  <a:schemeClr val="tx1"/>
                </a:solidFill>
                <a:hlinkClick r:id="rId4"/>
              </a:rPr>
              <a:t>finaid@stonybrook.edu</a:t>
            </a:r>
            <a:r>
              <a:rPr lang="en-US" sz="2000" dirty="0">
                <a:solidFill>
                  <a:schemeClr val="tx1"/>
                </a:solidFill>
              </a:rPr>
              <a:t>  </a:t>
            </a:r>
          </a:p>
          <a:p>
            <a:pPr algn="l"/>
            <a:r>
              <a:rPr lang="en-US" sz="2000" b="1" u="sng" dirty="0">
                <a:solidFill>
                  <a:schemeClr val="tx1"/>
                </a:solidFill>
              </a:rPr>
              <a:t>Website: </a:t>
            </a:r>
            <a:r>
              <a:rPr lang="en-US" sz="2000" dirty="0">
                <a:solidFill>
                  <a:schemeClr val="tx1"/>
                </a:solidFill>
                <a:hlinkClick r:id="rId5"/>
              </a:rPr>
              <a:t>https://www.stonybrook.edu/commcms/finaid/</a:t>
            </a:r>
            <a:r>
              <a:rPr lang="en-US" sz="2000" dirty="0">
                <a:solidFill>
                  <a:schemeClr val="tx1"/>
                </a:solidFill>
              </a:rPr>
              <a:t>   </a:t>
            </a:r>
          </a:p>
          <a:p>
            <a:pPr marL="0" indent="0" algn="l"/>
            <a:endParaRPr lang="en-US" sz="2400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26A1127E-5F33-4AAB-9F49-1674B4CEF1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6196" y="1255825"/>
            <a:ext cx="4599421" cy="239270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8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6"/>
    </mc:Choice>
    <mc:Fallback xmlns="">
      <p:transition spd="slow" advTm="1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BABC16-7656-4634-8292-914C2D45F5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669D4-258E-4C68-A416-86C99ECA1E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14009" y="1066800"/>
            <a:ext cx="8767863" cy="5211917"/>
          </a:xfrm>
        </p:spPr>
        <p:txBody>
          <a:bodyPr/>
          <a:lstStyle/>
          <a:p>
            <a:pPr marL="457200" lvl="1" indent="0" algn="l"/>
            <a:r>
              <a:rPr lang="en-US" sz="1800" b="1" i="1" dirty="0"/>
              <a:t>For additional information contact:</a:t>
            </a:r>
          </a:p>
          <a:p>
            <a:pPr marL="457200" lvl="1" indent="0" algn="l"/>
            <a:endParaRPr lang="en-US" sz="1800" b="1" i="1" dirty="0"/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Adult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Gerontology (Acute or Primary) Health 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	: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4"/>
              </a:rPr>
              <a:t>anp.nursing@stonybrook.edu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Pediatric (Acute or Primary)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Health </a:t>
            </a:r>
            <a:r>
              <a:rPr lang="en-US" sz="1500" b="1" kern="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	: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5"/>
              </a:rPr>
              <a:t>pnp.nursing@stonybrook.edu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Program: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6"/>
              </a:rPr>
              <a:t>fnp.nursing@stonybrook.edu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-Nurse Midwifery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Program: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7"/>
              </a:rPr>
              <a:t>cnm.nursing@stonybrook.edu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Neonatal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Science: 	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8"/>
              </a:rPr>
              <a:t>nnp.nursing@stonybrook.edu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Psychiatric/Mental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Program: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  <a:hlinkClick r:id="rId9"/>
              </a:rPr>
              <a:t>pmhnp_nursing@stonybrook.edu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	</a:t>
            </a:r>
            <a:endParaRPr lang="en-US" sz="1800" b="1" i="1" dirty="0"/>
          </a:p>
          <a:p>
            <a:pPr marL="742950" lvl="1" indent="-285750" algn="l">
              <a:buFont typeface="Courier New" pitchFamily="49" charset="0"/>
              <a:buChar char="o"/>
            </a:pPr>
            <a:endParaRPr lang="en-US" sz="1800" b="1" dirty="0"/>
          </a:p>
          <a:p>
            <a:endParaRPr lang="en-US" dirty="0"/>
          </a:p>
        </p:txBody>
      </p:sp>
      <p:pic>
        <p:nvPicPr>
          <p:cNvPr id="4" name="Picture 2" descr="Image result for cartoon picture of a student thinking">
            <a:extLst>
              <a:ext uri="{FF2B5EF4-FFF2-40B4-BE49-F238E27FC236}">
                <a16:creationId xmlns:a16="http://schemas.microsoft.com/office/drawing/2014/main" id="{FD88194E-05C9-4F91-8F37-BD1815CE2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298" y="1635821"/>
            <a:ext cx="1308776" cy="130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60E10B95-B1F9-4964-927B-2ECDF0A823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24"/>
    </mc:Choice>
    <mc:Fallback xmlns="">
      <p:transition spd="slow" advTm="9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E7CBD70-4CCE-4FA1-AD8A-9AFC00F0E2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Go </a:t>
            </a:r>
            <a:r>
              <a:rPr lang="en-US" dirty="0" err="1"/>
              <a:t>Seawolves</a:t>
            </a:r>
            <a:r>
              <a:rPr lang="en-US" dirty="0"/>
              <a:t> 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8D180-667B-4414-86E2-10C74858F7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985352E-7F45-46A6-974B-A2C02B2BD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554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sp>
        <p:nvSpPr>
          <p:cNvPr id="5" name="Rectangle 4"/>
          <p:cNvSpPr/>
          <p:nvPr/>
        </p:nvSpPr>
        <p:spPr>
          <a:xfrm>
            <a:off x="4415547" y="3244334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3581" y="257175"/>
            <a:ext cx="10096500" cy="635317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2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3"/>
    </mc:Choice>
    <mc:Fallback xmlns="">
      <p:transition spd="slow" advTm="19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Advanced Practice Nursing Graduate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451411" y="1854641"/>
            <a:ext cx="6629400" cy="3960372"/>
          </a:xfrm>
        </p:spPr>
        <p:txBody>
          <a:bodyPr/>
          <a:lstStyle/>
          <a:p>
            <a:pPr algn="l"/>
            <a:endParaRPr lang="en-US" sz="1500" b="1" kern="0" dirty="0" smtClean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/>
            <a:endParaRPr lang="en-US" sz="1500" b="1" kern="0" dirty="0"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algn="l"/>
            <a:r>
              <a:rPr lang="en-US" sz="1500" b="1" kern="0" dirty="0" smtClean="0"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Department of Graduate Studies in Advanced Practice Nursing Programs:</a:t>
            </a:r>
            <a:r>
              <a:rPr lang="en-US" sz="1500" b="1" kern="0" dirty="0">
                <a:solidFill>
                  <a:srgbClr val="C00000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	                          </a:t>
            </a:r>
            <a:endParaRPr lang="en-US" sz="1500" b="1" kern="0" dirty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Adult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Gerontology Primary Care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Advanced Certificate Program	</a:t>
            </a:r>
            <a:endParaRPr lang="en-US" sz="1500" b="1" kern="0" dirty="0" smtClean="0">
              <a:solidFill>
                <a:schemeClr val="tx1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Adult Gerontology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Acute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Pediatric Primary Care Health Master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	</a:t>
            </a:r>
            <a:endParaRPr lang="en-US" sz="1500" b="1" kern="0" dirty="0" smtClean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Pediatric </a:t>
            </a:r>
            <a:r>
              <a:rPr lang="en-US" sz="1500" b="1" kern="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Acute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Care Health </a:t>
            </a:r>
            <a:r>
              <a:rPr lang="en-US" sz="1500" b="1" kern="0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Advanced Certificate Program	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Family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Science &amp;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Advanced Certificate Program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Nurse Midwifery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Science &amp;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Advanced Certificate Program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Neonatal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Science	</a:t>
            </a:r>
          </a:p>
          <a:p>
            <a:pPr marL="0" indent="0" algn="l" defTabSz="685800">
              <a:buFontTx/>
              <a:buChar char="•"/>
            </a:pP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Psychiatric/Mental Health </a:t>
            </a:r>
            <a:r>
              <a:rPr lang="en-US" sz="1500" b="1" kern="0" dirty="0" smtClean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Master </a:t>
            </a:r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of Science &amp; </a:t>
            </a:r>
          </a:p>
          <a:p>
            <a:pPr marL="0" indent="0" algn="l" defTabSz="685800"/>
            <a:r>
              <a:rPr lang="en-US" sz="1500" b="1" kern="0" dirty="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	Advanced Certificate Program	</a:t>
            </a:r>
            <a:r>
              <a:rPr lang="en-US" sz="1500" b="1" kern="0" dirty="0">
                <a:solidFill>
                  <a:schemeClr val="tx1"/>
                </a:solidFill>
                <a:latin typeface="+mn-lt"/>
                <a:ea typeface="+mn-ea"/>
                <a:cs typeface="Helvetica" pitchFamily="-112" charset="0"/>
              </a:rPr>
              <a:t>	</a:t>
            </a:r>
          </a:p>
          <a:p>
            <a:pPr marL="0" indent="0" algn="l" defTabSz="685800"/>
            <a:endParaRPr lang="en-US" sz="1500" b="1" kern="0" dirty="0">
              <a:latin typeface="Calibri"/>
              <a:cs typeface="Helvetica" pitchFamily="-112" charset="0"/>
            </a:endParaRPr>
          </a:p>
          <a:p>
            <a:pPr marL="0" indent="0" algn="l" defTabSz="685800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4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0"/>
    </mc:Choice>
    <mc:Fallback xmlns="">
      <p:transition spd="slow" advTm="3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Benefits of the APRN Programs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32965" y="1272989"/>
            <a:ext cx="6078070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latin typeface="Helvetica" panose="020B0604020202020204" pitchFamily="34" charset="0"/>
                <a:cs typeface="Helvetica" panose="020B0604020202020204" pitchFamily="34" charset="0"/>
              </a:rPr>
              <a:t>Predominately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online programs with a few mandatory onsite days. (6-8 weeks advanced notice of dates)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New York State tuition as NYS Residents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Stony Brook University’s reputation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Fully accredited programs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Seats for all required classes are guaranteed.             </a:t>
            </a: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(You cannot be closed out of a required course.)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908" y="3756725"/>
            <a:ext cx="2664183" cy="17679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2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71"/>
    </mc:Choice>
    <mc:Fallback xmlns="">
      <p:transition spd="slow" advTm="44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FEB369-FDFA-49D1-A28B-20F418572E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4B8FC-DA26-4DDE-B085-9E02A5AA299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" y="1066800"/>
            <a:ext cx="8229600" cy="5126477"/>
          </a:xfrm>
        </p:spPr>
        <p:txBody>
          <a:bodyPr/>
          <a:lstStyle/>
          <a:p>
            <a:pPr algn="l"/>
            <a:endParaRPr lang="en-US" sz="1200" b="1" u="sng" dirty="0"/>
          </a:p>
          <a:p>
            <a:pPr algn="l"/>
            <a:endParaRPr lang="en-US" sz="1200" b="1" u="sng" dirty="0"/>
          </a:p>
          <a:p>
            <a:pPr algn="l"/>
            <a:endParaRPr lang="en-US" sz="1200" dirty="0"/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Applications open August 1</a:t>
            </a:r>
            <a:r>
              <a:rPr lang="en-US" sz="1200" b="1" baseline="30000" dirty="0">
                <a:solidFill>
                  <a:schemeClr val="tx1"/>
                </a:solidFill>
              </a:rPr>
              <a:t>st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   Please check the School of Nursing website for application deadline dates  </a:t>
            </a:r>
          </a:p>
          <a:p>
            <a:pPr marL="171450" lvl="0" indent="-171450" algn="l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   Online electronic application is available through our website at: 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0" lvl="0" indent="0" algn="l"/>
            <a:r>
              <a:rPr lang="en-US" sz="1200" dirty="0">
                <a:solidFill>
                  <a:schemeClr val="tx1"/>
                </a:solidFill>
              </a:rPr>
              <a:t>       </a:t>
            </a:r>
            <a:r>
              <a:rPr lang="en-US" sz="1200" dirty="0">
                <a:solidFill>
                  <a:schemeClr val="tx1"/>
                </a:solidFill>
                <a:hlinkClick r:id="rId4"/>
              </a:rPr>
              <a:t>https://graduateadmissions.stonybrook.edu/apply/</a:t>
            </a:r>
            <a:r>
              <a:rPr lang="en-US" sz="1200" dirty="0">
                <a:solidFill>
                  <a:schemeClr val="tx1"/>
                </a:solidFill>
              </a:rPr>
              <a:t>   </a:t>
            </a:r>
            <a:endParaRPr lang="en-US" sz="1200" b="1" dirty="0">
              <a:solidFill>
                <a:schemeClr val="tx1"/>
              </a:solidFill>
            </a:endParaRPr>
          </a:p>
          <a:p>
            <a:pPr marL="0" lvl="0" indent="0" algn="l"/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Unofficial transcripts from all colleges/universities ever attended must be uploaded onto the electronic application (must be readable transcripts)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$100 application fee </a:t>
            </a:r>
            <a:endParaRPr lang="en-US" sz="1200" b="1" dirty="0" smtClean="0">
              <a:solidFill>
                <a:schemeClr val="tx1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Current curriculum vitae/resume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All </a:t>
            </a:r>
            <a:r>
              <a:rPr lang="en-US" sz="1200" b="1" dirty="0">
                <a:solidFill>
                  <a:schemeClr val="tx1"/>
                </a:solidFill>
              </a:rPr>
              <a:t>preadmission </a:t>
            </a:r>
            <a:r>
              <a:rPr lang="en-US" sz="1200" b="1" dirty="0" smtClean="0">
                <a:solidFill>
                  <a:schemeClr val="tx1"/>
                </a:solidFill>
              </a:rPr>
              <a:t>coursework (Undergraduate Health Assessment and Undergraduate Statistics) must </a:t>
            </a:r>
            <a:r>
              <a:rPr lang="en-US" sz="1200" b="1" dirty="0">
                <a:solidFill>
                  <a:schemeClr val="tx1"/>
                </a:solidFill>
              </a:rPr>
              <a:t>be completed with a grade of </a:t>
            </a:r>
            <a:r>
              <a:rPr lang="en-US" sz="1200" b="1" dirty="0" smtClean="0">
                <a:solidFill>
                  <a:schemeClr val="tx1"/>
                </a:solidFill>
              </a:rPr>
              <a:t>C </a:t>
            </a:r>
            <a:r>
              <a:rPr lang="en-US" sz="1200" b="1" dirty="0">
                <a:solidFill>
                  <a:schemeClr val="tx1"/>
                </a:solidFill>
              </a:rPr>
              <a:t>or higher.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/>
                </a:solidFill>
              </a:rPr>
              <a:t>Current and maintained RN </a:t>
            </a:r>
            <a:r>
              <a:rPr lang="en-US" sz="1200" b="1" dirty="0">
                <a:solidFill>
                  <a:schemeClr val="tx1"/>
                </a:solidFill>
              </a:rPr>
              <a:t>License 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References – submitted electronically via the online application 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Email addresses of 3 professional references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Vary your selection</a:t>
            </a:r>
          </a:p>
          <a:p>
            <a:pPr marL="742950" lvl="1" indent="-285750" algn="l">
              <a:buFont typeface="Courier New" pitchFamily="49" charset="0"/>
              <a:buChar char="o"/>
            </a:pPr>
            <a:r>
              <a:rPr lang="en-US" sz="1200" b="1" dirty="0">
                <a:solidFill>
                  <a:srgbClr val="FF0000"/>
                </a:solidFill>
              </a:rPr>
              <a:t>Family and friends are not acceptable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Personal </a:t>
            </a:r>
            <a:r>
              <a:rPr lang="en-US" sz="1200" b="1" dirty="0" smtClean="0">
                <a:solidFill>
                  <a:schemeClr val="tx1"/>
                </a:solidFill>
              </a:rPr>
              <a:t>statement </a:t>
            </a:r>
            <a:r>
              <a:rPr lang="en-US" sz="1200" b="1" dirty="0">
                <a:solidFill>
                  <a:schemeClr val="tx1"/>
                </a:solidFill>
              </a:rPr>
              <a:t>is </a:t>
            </a:r>
            <a:r>
              <a:rPr lang="en-US" sz="1200" b="1" dirty="0" smtClean="0">
                <a:solidFill>
                  <a:schemeClr val="tx1"/>
                </a:solidFill>
              </a:rPr>
              <a:t>required </a:t>
            </a:r>
            <a:endParaRPr lang="en-US" sz="1200" b="1" dirty="0">
              <a:solidFill>
                <a:schemeClr val="tx1"/>
              </a:solidFill>
            </a:endParaRP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Completion of all preadmission coursework is required prior to starting the program.</a:t>
            </a:r>
          </a:p>
          <a:p>
            <a:pPr marL="285750" lvl="0" indent="-285750" algn="l">
              <a:buFont typeface="Arial" pitchFamily="34" charset="0"/>
              <a:buChar char="•"/>
            </a:pPr>
            <a:r>
              <a:rPr lang="en-US" sz="1200" b="1" dirty="0">
                <a:solidFill>
                  <a:schemeClr val="tx1"/>
                </a:solidFill>
              </a:rPr>
              <a:t>Virtual interview and testing </a:t>
            </a:r>
          </a:p>
          <a:p>
            <a:pPr marL="285750" lvl="0" indent="-285750" algn="l">
              <a:buFont typeface="Arial" pitchFamily="34" charset="0"/>
              <a:buChar char="•"/>
            </a:pPr>
            <a:endParaRPr lang="en-US" sz="1200" b="1" dirty="0">
              <a:solidFill>
                <a:srgbClr val="FF0000"/>
              </a:solidFill>
            </a:endParaRPr>
          </a:p>
          <a:p>
            <a:pPr marL="0" lvl="0" indent="0" algn="l"/>
            <a:endParaRPr lang="en-US" sz="1200" b="1" dirty="0"/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9E701E19-C01A-4F9A-B550-51A03638E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7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812"/>
    </mc:Choice>
    <mc:Fallback xmlns="">
      <p:transition spd="slow" advTm="57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48A40-98F4-4001-B73F-A36133D0A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Masters Admission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2000E-209C-45E0-9541-BEAFA93B5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099" y="1066800"/>
            <a:ext cx="8917020" cy="521191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Bachelor of Science degree with a major in nursing (</a:t>
            </a:r>
            <a:r>
              <a:rPr lang="en-US" sz="2000" dirty="0" smtClean="0">
                <a:solidFill>
                  <a:schemeClr val="tx1"/>
                </a:solidFill>
              </a:rPr>
              <a:t>For applicants </a:t>
            </a:r>
            <a:r>
              <a:rPr lang="en-US" sz="2000" dirty="0">
                <a:solidFill>
                  <a:schemeClr val="tx1"/>
                </a:solidFill>
              </a:rPr>
              <a:t>with non-nursing bachelor degrees, see the Clinical Practice Portfolio requirement on upcoming slide)*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 minimum </a:t>
            </a:r>
            <a:r>
              <a:rPr lang="en-US" sz="2000" dirty="0">
                <a:solidFill>
                  <a:schemeClr val="tx1"/>
                </a:solidFill>
              </a:rPr>
              <a:t>of </a:t>
            </a:r>
            <a:r>
              <a:rPr lang="en-US" sz="2000" dirty="0" smtClean="0">
                <a:solidFill>
                  <a:schemeClr val="tx1"/>
                </a:solidFill>
              </a:rPr>
              <a:t>one year’s </a:t>
            </a:r>
            <a:r>
              <a:rPr lang="en-US" sz="2000" dirty="0">
                <a:solidFill>
                  <a:schemeClr val="tx1"/>
                </a:solidFill>
              </a:rPr>
              <a:t>recent relevant experience (preferred)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Unofficial transcripts from all college/universities attended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Cumulative grade point average of at least 3.0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Current professional Registered Nurse license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Three online letters of </a:t>
            </a:r>
            <a:r>
              <a:rPr lang="en-US" sz="2000" dirty="0" smtClean="0">
                <a:solidFill>
                  <a:schemeClr val="tx1"/>
                </a:solidFill>
              </a:rPr>
              <a:t>recommendation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Personal Statement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Meet all Technical Standards for Admission and Retention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Please see our website for additional information: https://nursing.stonybrookmedicine.edu/graduate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11" name="Picture 10" descr="A picture containing box, bed&#10;&#10;Description automatically generated">
            <a:extLst>
              <a:ext uri="{FF2B5EF4-FFF2-40B4-BE49-F238E27FC236}">
                <a16:creationId xmlns:a16="http://schemas.microsoft.com/office/drawing/2014/main" id="{BFD03FAC-CD0F-405F-961C-BCD1F6983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1518" y="4831977"/>
            <a:ext cx="2404411" cy="1346470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8FD32E8-0CBB-49C7-BF05-A4805C96E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34"/>
    </mc:Choice>
    <mc:Fallback xmlns="">
      <p:transition spd="slow" advTm="33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E48A40-98F4-4001-B73F-A36133D0A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Advanced Certificate Admission Requirements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2000E-209C-45E0-9541-BEAFA93B5B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5099" y="1066800"/>
            <a:ext cx="8917020" cy="5211917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Master’s </a:t>
            </a:r>
            <a:r>
              <a:rPr lang="en-US" sz="2000" dirty="0">
                <a:solidFill>
                  <a:schemeClr val="tx1"/>
                </a:solidFill>
              </a:rPr>
              <a:t>or Doctoral Degree from an accredited nursing program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A minimum </a:t>
            </a:r>
            <a:r>
              <a:rPr lang="en-US" sz="2000" dirty="0">
                <a:solidFill>
                  <a:schemeClr val="tx1"/>
                </a:solidFill>
              </a:rPr>
              <a:t>of one </a:t>
            </a:r>
            <a:r>
              <a:rPr lang="en-US" sz="2000" dirty="0" smtClean="0">
                <a:solidFill>
                  <a:schemeClr val="tx1"/>
                </a:solidFill>
              </a:rPr>
              <a:t>year’s </a:t>
            </a:r>
            <a:r>
              <a:rPr lang="en-US" sz="2000" dirty="0">
                <a:solidFill>
                  <a:schemeClr val="tx1"/>
                </a:solidFill>
              </a:rPr>
              <a:t>recent relevant experience (preferred)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Unofficial transcripts from all college/universities attended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Cumulative grade point average of at least 3.0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Current professional Registered Nurse license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Three online letters of </a:t>
            </a:r>
            <a:r>
              <a:rPr lang="en-US" sz="2000" dirty="0" smtClean="0">
                <a:solidFill>
                  <a:schemeClr val="tx1"/>
                </a:solidFill>
              </a:rPr>
              <a:t>recommendation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/>
                </a:solidFill>
              </a:rPr>
              <a:t>Personal Statement</a:t>
            </a:r>
            <a:endParaRPr lang="en-US" sz="20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Meet all Technical Standards for Admission and Retention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</a:rPr>
              <a:t>Please see our website for additional information: https://nursing.stonybrookmedicine.edu/graduate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 algn="l"/>
            <a:endParaRPr lang="en-US" sz="2000" b="1" i="1" dirty="0">
              <a:solidFill>
                <a:schemeClr val="tx1"/>
              </a:solidFill>
            </a:endParaRPr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F8FD32E8-0CBB-49C7-BF05-A4805C96E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365" y="4414877"/>
            <a:ext cx="1901285" cy="179542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02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98"/>
    </mc:Choice>
    <mc:Fallback xmlns="">
      <p:transition spd="slow" advTm="31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2CDD1F-EE51-4946-8D65-FA3FF2C2A80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Clinical Practice Portfolio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27C46F-D320-449A-A8B0-2C1562D4020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marL="0" lvl="0" indent="0" algn="l"/>
            <a:r>
              <a:rPr lang="en-US" sz="2000" b="1" dirty="0">
                <a:solidFill>
                  <a:schemeClr val="tx1"/>
                </a:solidFill>
              </a:rPr>
              <a:t>* Clinical Practice Portfolio </a:t>
            </a:r>
            <a:r>
              <a:rPr lang="en-US" sz="1800" dirty="0">
                <a:solidFill>
                  <a:schemeClr val="tx1"/>
                </a:solidFill>
              </a:rPr>
              <a:t>- Registered Nurse applicants to </a:t>
            </a:r>
            <a:r>
              <a:rPr lang="en-US" sz="1800">
                <a:solidFill>
                  <a:schemeClr val="tx1"/>
                </a:solidFill>
              </a:rPr>
              <a:t>a </a:t>
            </a:r>
            <a:r>
              <a:rPr lang="en-US" sz="1800" smtClean="0">
                <a:solidFill>
                  <a:schemeClr val="tx1"/>
                </a:solidFill>
              </a:rPr>
              <a:t>master’s </a:t>
            </a:r>
            <a:r>
              <a:rPr lang="en-US" sz="1800" dirty="0">
                <a:solidFill>
                  <a:schemeClr val="tx1"/>
                </a:solidFill>
              </a:rPr>
              <a:t>program with a non-nursing bachelor's degree are required to submit a clinical practice portfolio to be evaluated for baccalaureate-level nursing competencies upon conditional admission once they have been admitted to a program. A non-refundable fee of $300 is required for the portfolio evaluation. Upon successful </a:t>
            </a:r>
            <a:r>
              <a:rPr lang="en-US" sz="1800" dirty="0" smtClean="0">
                <a:solidFill>
                  <a:schemeClr val="tx1"/>
                </a:solidFill>
              </a:rPr>
              <a:t>completion and </a:t>
            </a:r>
            <a:r>
              <a:rPr lang="en-US" sz="1800" dirty="0">
                <a:solidFill>
                  <a:schemeClr val="tx1"/>
                </a:solidFill>
              </a:rPr>
              <a:t>approval from the Program Director and the Chair of the Department of Advanced Practice Nursing Programs of the portfolio, the student will be </a:t>
            </a:r>
            <a:r>
              <a:rPr lang="en-US" sz="1800" dirty="0" smtClean="0">
                <a:solidFill>
                  <a:schemeClr val="tx1"/>
                </a:solidFill>
              </a:rPr>
              <a:t>matriculated </a:t>
            </a:r>
            <a:r>
              <a:rPr lang="en-US" sz="1800" dirty="0">
                <a:solidFill>
                  <a:schemeClr val="tx1"/>
                </a:solidFill>
              </a:rPr>
              <a:t>to the program. If the portfolio does not meet academic standards, the student cannot progress in the program. </a:t>
            </a:r>
          </a:p>
          <a:p>
            <a:pPr marL="0" lvl="0" indent="0" algn="l"/>
            <a:endParaRPr lang="en-US" sz="2400" b="1" dirty="0"/>
          </a:p>
          <a:p>
            <a:pPr marL="285750" lvl="0" indent="-285750" algn="l">
              <a:buFont typeface="Arial" pitchFamily="34" charset="0"/>
              <a:buChar char="•"/>
            </a:pPr>
            <a:endParaRPr lang="en-US" sz="2400" b="1" dirty="0"/>
          </a:p>
          <a:p>
            <a:pPr marL="285750" lvl="0" indent="-285750" algn="l">
              <a:buFont typeface="Arial" pitchFamily="34" charset="0"/>
              <a:buChar char="•"/>
            </a:pPr>
            <a:endParaRPr lang="en-US" sz="2400" b="1" dirty="0"/>
          </a:p>
          <a:p>
            <a:pPr algn="l"/>
            <a:endParaRPr lang="en-US" sz="2400" dirty="0"/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7FFFE62-F2DB-4AE7-ACD8-220C188C3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1452" y="4367289"/>
            <a:ext cx="2658086" cy="17679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57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28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3"/>
    </mc:Choice>
    <mc:Fallback xmlns="">
      <p:transition spd="slow" advTm="4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5E2210-15A3-4D26-8162-E4E8E915EF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Admission Date/Orientation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82377D-B0C6-4E76-B4DC-2A89A72988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3465" y="1066800"/>
            <a:ext cx="8715982" cy="5211917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chemeClr val="tx1"/>
                </a:solidFill>
              </a:rPr>
              <a:t>All APRN Programs have one admission semester:</a:t>
            </a:r>
          </a:p>
          <a:p>
            <a:pPr algn="l"/>
            <a:endParaRPr lang="en-US" sz="3200" dirty="0">
              <a:solidFill>
                <a:schemeClr val="tx1"/>
              </a:solidFill>
            </a:endParaRPr>
          </a:p>
          <a:p>
            <a:pPr marL="0" indent="0"/>
            <a:r>
              <a:rPr lang="en-US" sz="2800" dirty="0">
                <a:solidFill>
                  <a:schemeClr val="tx1"/>
                </a:solidFill>
              </a:rPr>
              <a:t>   Summer </a:t>
            </a:r>
            <a:r>
              <a:rPr lang="en-US" sz="2800" dirty="0" smtClean="0">
                <a:solidFill>
                  <a:schemeClr val="tx1"/>
                </a:solidFill>
              </a:rPr>
              <a:t>Semester- </a:t>
            </a:r>
            <a:r>
              <a:rPr lang="en-US" sz="2800" dirty="0">
                <a:solidFill>
                  <a:schemeClr val="tx1"/>
                </a:solidFill>
              </a:rPr>
              <a:t>begins at the end of May</a:t>
            </a:r>
          </a:p>
          <a:p>
            <a:pPr marL="0" indent="0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dirty="0" smtClean="0">
                <a:solidFill>
                  <a:schemeClr val="tx1"/>
                </a:solidFill>
              </a:rPr>
              <a:t>Mandatory Onsite </a:t>
            </a:r>
            <a:r>
              <a:rPr lang="en-US" sz="2400" dirty="0">
                <a:solidFill>
                  <a:schemeClr val="tx1"/>
                </a:solidFill>
              </a:rPr>
              <a:t>orientation is usually scheduled for mid-April. </a:t>
            </a:r>
          </a:p>
          <a:p>
            <a:pPr marL="0" indent="0"/>
            <a:endParaRPr lang="en-US" sz="2400" dirty="0">
              <a:solidFill>
                <a:schemeClr val="tx1"/>
              </a:solidFill>
            </a:endParaRPr>
          </a:p>
          <a:p>
            <a:pPr marL="0" indent="0"/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dirty="0" smtClean="0">
                <a:solidFill>
                  <a:schemeClr val="tx1"/>
                </a:solidFill>
              </a:rPr>
              <a:t>ccepted </a:t>
            </a:r>
            <a:r>
              <a:rPr lang="en-US" sz="2400" dirty="0">
                <a:solidFill>
                  <a:schemeClr val="tx1"/>
                </a:solidFill>
              </a:rPr>
              <a:t>students will receive 6-8 weeks notification of the orientation date.</a:t>
            </a:r>
          </a:p>
          <a:p>
            <a:pPr marL="0" indent="0"/>
            <a:r>
              <a:rPr lang="en-US" sz="2400" i="1" dirty="0" smtClean="0">
                <a:solidFill>
                  <a:srgbClr val="C00000"/>
                </a:solidFill>
              </a:rPr>
              <a:t>ORIENTATION IS MANDATORY</a:t>
            </a:r>
            <a:endParaRPr lang="en-US" sz="2400" i="1" dirty="0">
              <a:solidFill>
                <a:srgbClr val="C00000"/>
              </a:solidFill>
            </a:endParaRPr>
          </a:p>
          <a:p>
            <a:pPr marL="0" indent="0"/>
            <a:endParaRPr lang="en-US" sz="2400" i="1" dirty="0">
              <a:solidFill>
                <a:srgbClr val="C00000"/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0AE8271E-5400-47EA-81BE-FE8AD07C9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91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86"/>
    </mc:Choice>
    <mc:Fallback xmlns="">
      <p:transition spd="slow" advTm="3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211AE5C-81D3-46B4-B104-C80AA26F1E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Requirements Upon Admission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1486E-AD1B-4603-A36A-0AF43DBC8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Additional Requirements Upon Admission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NP Student Malpractice Insurance Required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Official transcripts from all colleges/universities attended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</a:rPr>
              <a:t>Transcripts from foreign institutions must be evaluated for transfer equivalency credits by an </a:t>
            </a:r>
            <a:r>
              <a:rPr lang="en-US" sz="1600" b="1" dirty="0" smtClean="0">
                <a:solidFill>
                  <a:schemeClr val="tx1"/>
                </a:solidFill>
              </a:rPr>
              <a:t>NACES accredited </a:t>
            </a:r>
            <a:r>
              <a:rPr lang="en-US" sz="1600" b="1" dirty="0">
                <a:solidFill>
                  <a:schemeClr val="tx1"/>
                </a:solidFill>
              </a:rPr>
              <a:t>evaluation service, such as the World Education Services (WES) http://www.wes.org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</a:rPr>
              <a:t>All </a:t>
            </a:r>
            <a:r>
              <a:rPr lang="en-US" sz="1600" b="1" dirty="0">
                <a:solidFill>
                  <a:schemeClr val="tx1"/>
                </a:solidFill>
              </a:rPr>
              <a:t>newly admitted students will receive an email from the SON Required Documentation email address, shown below, with detailed instruction to utilize the required </a:t>
            </a:r>
            <a:r>
              <a:rPr lang="en-US" sz="1600" b="1" dirty="0" err="1">
                <a:solidFill>
                  <a:schemeClr val="tx1"/>
                </a:solidFill>
              </a:rPr>
              <a:t>CastleBranch</a:t>
            </a:r>
            <a:r>
              <a:rPr lang="en-US" sz="1600" b="1" dirty="0">
                <a:solidFill>
                  <a:schemeClr val="tx1"/>
                </a:solidFill>
              </a:rPr>
              <a:t> web-based software system. This system requires a one time fee and is where students will upload and manage required </a:t>
            </a:r>
            <a:r>
              <a:rPr lang="en-US" sz="1600" b="1" dirty="0" err="1">
                <a:solidFill>
                  <a:schemeClr val="tx1"/>
                </a:solidFill>
              </a:rPr>
              <a:t>documents."son_required_documentation@stonybrook.edu</a:t>
            </a:r>
            <a:r>
              <a:rPr lang="en-US" sz="1600" b="1" dirty="0">
                <a:solidFill>
                  <a:schemeClr val="tx1"/>
                </a:solidFill>
              </a:rPr>
              <a:t>"</a:t>
            </a:r>
          </a:p>
          <a:p>
            <a:pPr algn="l"/>
            <a:endParaRPr lang="en-US" sz="1200" b="1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56F34EA2-4983-402E-8CBF-630F4D70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52" y="162128"/>
            <a:ext cx="3988341" cy="90596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6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01"/>
    </mc:Choice>
    <mc:Fallback xmlns="">
      <p:transition spd="slow" advTm="27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BP Slide Show for Orientation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tony Brook Univers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BBP Slide Show for Orientation 2013</Template>
  <TotalTime>5318</TotalTime>
  <Words>1191</Words>
  <Application>Microsoft Office PowerPoint</Application>
  <PresentationFormat>On-screen Show (4:3)</PresentationFormat>
  <Paragraphs>213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ＭＳ Ｐゴシック</vt:lpstr>
      <vt:lpstr>Arial</vt:lpstr>
      <vt:lpstr>Calibri</vt:lpstr>
      <vt:lpstr>Century Schoolbook</vt:lpstr>
      <vt:lpstr>Courier New</vt:lpstr>
      <vt:lpstr>effra</vt:lpstr>
      <vt:lpstr>Helvetica</vt:lpstr>
      <vt:lpstr>Lucida Grande</vt:lpstr>
      <vt:lpstr>ヒラギノ角ゴ Pro W3</vt:lpstr>
      <vt:lpstr>BBP Slide Show for Orientation 2013</vt:lpstr>
      <vt:lpstr>Stony Brook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 Kavazanjian</dc:creator>
  <cp:lastModifiedBy>Brazier, Jamie</cp:lastModifiedBy>
  <cp:revision>560</cp:revision>
  <cp:lastPrinted>2017-07-11T13:42:19Z</cp:lastPrinted>
  <dcterms:created xsi:type="dcterms:W3CDTF">2013-07-15T16:31:52Z</dcterms:created>
  <dcterms:modified xsi:type="dcterms:W3CDTF">2022-08-08T18:54:56Z</dcterms:modified>
</cp:coreProperties>
</file>